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798B836-D821-4A35-92E2-84C0666C8586}" type="datetimeFigureOut">
              <a:rPr lang="ru-RU" smtClean="0"/>
              <a:pPr/>
              <a:t>10.07.2023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E4ABE0E-2607-4AEA-8612-D819E2C009A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798B836-D821-4A35-92E2-84C0666C8586}" type="datetimeFigureOut">
              <a:rPr lang="ru-RU" smtClean="0"/>
              <a:pPr/>
              <a:t>10.07.2023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E4ABE0E-2607-4AEA-8612-D819E2C009A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798B836-D821-4A35-92E2-84C0666C8586}" type="datetimeFigureOut">
              <a:rPr lang="ru-RU" smtClean="0"/>
              <a:pPr/>
              <a:t>10.07.2023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E4ABE0E-2607-4AEA-8612-D819E2C009A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798B836-D821-4A35-92E2-84C0666C8586}" type="datetimeFigureOut">
              <a:rPr lang="ru-RU" smtClean="0"/>
              <a:pPr/>
              <a:t>10.07.2023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E4ABE0E-2607-4AEA-8612-D819E2C009A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798B836-D821-4A35-92E2-84C0666C8586}" type="datetimeFigureOut">
              <a:rPr lang="ru-RU" smtClean="0"/>
              <a:pPr/>
              <a:t>10.07.2023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E4ABE0E-2607-4AEA-8612-D819E2C009A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798B836-D821-4A35-92E2-84C0666C8586}" type="datetimeFigureOut">
              <a:rPr lang="ru-RU" smtClean="0"/>
              <a:pPr/>
              <a:t>10.07.2023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E4ABE0E-2607-4AEA-8612-D819E2C009A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798B836-D821-4A35-92E2-84C0666C8586}" type="datetimeFigureOut">
              <a:rPr lang="ru-RU" smtClean="0"/>
              <a:pPr/>
              <a:t>10.07.2023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E4ABE0E-2607-4AEA-8612-D819E2C009A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798B836-D821-4A35-92E2-84C0666C8586}" type="datetimeFigureOut">
              <a:rPr lang="ru-RU" smtClean="0"/>
              <a:pPr/>
              <a:t>10.07.2023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E4ABE0E-2607-4AEA-8612-D819E2C009A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798B836-D821-4A35-92E2-84C0666C8586}" type="datetimeFigureOut">
              <a:rPr lang="ru-RU" smtClean="0"/>
              <a:pPr/>
              <a:t>10.07.2023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E4ABE0E-2607-4AEA-8612-D819E2C009A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798B836-D821-4A35-92E2-84C0666C8586}" type="datetimeFigureOut">
              <a:rPr lang="ru-RU" smtClean="0"/>
              <a:pPr/>
              <a:t>10.07.2023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E4ABE0E-2607-4AEA-8612-D819E2C009A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798B836-D821-4A35-92E2-84C0666C8586}" type="datetimeFigureOut">
              <a:rPr lang="ru-RU" smtClean="0"/>
              <a:pPr/>
              <a:t>10.07.2023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E4ABE0E-2607-4AEA-8612-D819E2C009A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98B836-D821-4A35-92E2-84C0666C8586}" type="datetimeFigureOut">
              <a:rPr lang="ru-RU" smtClean="0"/>
              <a:pPr/>
              <a:t>10.07.2023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4ABE0E-2607-4AEA-8612-D819E2C009A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Тема: Федеральная образовательная программа дошкольного образования</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1600" b="1" dirty="0" smtClean="0">
                <a:latin typeface="Times New Roman" pitchFamily="18" charset="0"/>
                <a:cs typeface="Times New Roman" pitchFamily="18" charset="0"/>
              </a:rPr>
              <a:t>Целевой раздел: </a:t>
            </a:r>
            <a:endParaRPr lang="ru-RU" sz="1600" b="1" dirty="0">
              <a:latin typeface="Times New Roman" pitchFamily="18" charset="0"/>
              <a:cs typeface="Times New Roman" pitchFamily="18" charset="0"/>
            </a:endParaRPr>
          </a:p>
        </p:txBody>
      </p:sp>
      <p:sp>
        <p:nvSpPr>
          <p:cNvPr id="3" name="Содержимое 2"/>
          <p:cNvSpPr>
            <a:spLocks noGrp="1"/>
          </p:cNvSpPr>
          <p:nvPr>
            <p:ph idx="1"/>
          </p:nvPr>
        </p:nvSpPr>
        <p:spPr>
          <a:xfrm>
            <a:off x="500034" y="1000108"/>
            <a:ext cx="8186766" cy="5126055"/>
          </a:xfrm>
        </p:spPr>
        <p:txBody>
          <a:bodyPr>
            <a:normAutofit/>
          </a:bodyPr>
          <a:lstStyle/>
          <a:p>
            <a:pPr>
              <a:buNone/>
            </a:pPr>
            <a:r>
              <a:rPr lang="ru-RU" sz="1400" u="sng" dirty="0" smtClean="0">
                <a:latin typeface="Times New Roman" pitchFamily="18" charset="0"/>
                <a:cs typeface="Times New Roman" pitchFamily="18" charset="0"/>
              </a:rPr>
              <a:t>Цель ФОП</a:t>
            </a:r>
            <a:r>
              <a:rPr lang="ru-RU" sz="1400" dirty="0" smtClean="0">
                <a:latin typeface="Times New Roman" pitchFamily="18" charset="0"/>
                <a:cs typeface="Times New Roman" pitchFamily="18" charset="0"/>
              </a:rPr>
              <a:t>: разностороннее развитие в период дошкольного детства с учетом возрастных и индивидуальных особенностей на основе духовно-нравственных ценностей российского народа (жизнь, достоинство, права и свободы человека, патриотизм, гражданственность, служение Отечеству, и ответственность за его судьбу, высокие нравственные идеалы, крепкая семья, созидательный труд, приоритет духовного над материальным, гуманизм, милосердие, справедливость, коллективизм, взаимопомощь и взаимоуважение, историческая память и преемственность поколений, единство народов России), исторических и национально-культурных традиций </a:t>
            </a:r>
          </a:p>
          <a:p>
            <a:pPr>
              <a:buNone/>
            </a:pPr>
            <a:endParaRPr lang="ru-RU" sz="1400" dirty="0" smtClean="0">
              <a:latin typeface="Times New Roman" pitchFamily="18" charset="0"/>
              <a:cs typeface="Times New Roman" pitchFamily="18" charset="0"/>
            </a:endParaRPr>
          </a:p>
          <a:p>
            <a:pPr>
              <a:buNone/>
            </a:pPr>
            <a:r>
              <a:rPr lang="ru-RU" sz="1400" b="1" dirty="0" smtClean="0">
                <a:latin typeface="Times New Roman" pitchFamily="18" charset="0"/>
                <a:cs typeface="Times New Roman" pitchFamily="18" charset="0"/>
              </a:rPr>
              <a:t>Задачи ФОП (НОВОЕ):</a:t>
            </a:r>
          </a:p>
          <a:p>
            <a:pPr>
              <a:buNone/>
            </a:pPr>
            <a:endParaRPr lang="ru-RU" sz="1400" dirty="0" smtClean="0">
              <a:latin typeface="Times New Roman" pitchFamily="18" charset="0"/>
              <a:cs typeface="Times New Roman" pitchFamily="18" charset="0"/>
            </a:endParaRPr>
          </a:p>
          <a:p>
            <a:pPr>
              <a:buNone/>
            </a:pPr>
            <a:r>
              <a:rPr lang="ru-RU" sz="1400" dirty="0" smtClean="0">
                <a:latin typeface="Times New Roman" pitchFamily="18" charset="0"/>
                <a:cs typeface="Times New Roman" pitchFamily="18" charset="0"/>
              </a:rPr>
              <a:t>• обеспечение </a:t>
            </a:r>
            <a:r>
              <a:rPr lang="ru-RU" sz="1400" dirty="0" smtClean="0">
                <a:solidFill>
                  <a:srgbClr val="FF0000"/>
                </a:solidFill>
                <a:latin typeface="Times New Roman" pitchFamily="18" charset="0"/>
                <a:cs typeface="Times New Roman" pitchFamily="18" charset="0"/>
              </a:rPr>
              <a:t>единых</a:t>
            </a:r>
            <a:r>
              <a:rPr lang="ru-RU" sz="1400" dirty="0" smtClean="0">
                <a:latin typeface="Times New Roman" pitchFamily="18" charset="0"/>
                <a:cs typeface="Times New Roman" pitchFamily="18" charset="0"/>
              </a:rPr>
              <a:t> для РФ </a:t>
            </a:r>
            <a:r>
              <a:rPr lang="ru-RU" sz="1400" dirty="0" smtClean="0">
                <a:solidFill>
                  <a:srgbClr val="FF0000"/>
                </a:solidFill>
                <a:latin typeface="Times New Roman" pitchFamily="18" charset="0"/>
                <a:cs typeface="Times New Roman" pitchFamily="18" charset="0"/>
              </a:rPr>
              <a:t>содержания и планируемых результатов </a:t>
            </a:r>
            <a:r>
              <a:rPr lang="ru-RU" sz="1400" dirty="0" smtClean="0">
                <a:latin typeface="Times New Roman" pitchFamily="18" charset="0"/>
                <a:cs typeface="Times New Roman" pitchFamily="18" charset="0"/>
              </a:rPr>
              <a:t>освоения образовательной программы ДО;</a:t>
            </a:r>
          </a:p>
          <a:p>
            <a:pPr>
              <a:buNone/>
            </a:pPr>
            <a:r>
              <a:rPr lang="ru-RU" sz="1400" dirty="0" smtClean="0">
                <a:latin typeface="Times New Roman" pitchFamily="18" charset="0"/>
                <a:cs typeface="Times New Roman" pitchFamily="18" charset="0"/>
              </a:rPr>
              <a:t> • </a:t>
            </a:r>
            <a:r>
              <a:rPr lang="ru-RU" sz="1400" dirty="0" smtClean="0">
                <a:solidFill>
                  <a:srgbClr val="FF0000"/>
                </a:solidFill>
                <a:latin typeface="Times New Roman" pitchFamily="18" charset="0"/>
                <a:cs typeface="Times New Roman" pitchFamily="18" charset="0"/>
              </a:rPr>
              <a:t>приобщение детей </a:t>
            </a:r>
            <a:r>
              <a:rPr lang="ru-RU" sz="1400" dirty="0" smtClean="0">
                <a:latin typeface="Times New Roman" pitchFamily="18" charset="0"/>
                <a:cs typeface="Times New Roman" pitchFamily="18" charset="0"/>
              </a:rPr>
              <a:t>(в соответствии с возрастными возможностями) к </a:t>
            </a:r>
            <a:r>
              <a:rPr lang="ru-RU" sz="1400" dirty="0" smtClean="0">
                <a:solidFill>
                  <a:srgbClr val="FF0000"/>
                </a:solidFill>
                <a:latin typeface="Times New Roman" pitchFamily="18" charset="0"/>
                <a:cs typeface="Times New Roman" pitchFamily="18" charset="0"/>
              </a:rPr>
              <a:t>базовым ценностям </a:t>
            </a:r>
            <a:r>
              <a:rPr lang="ru-RU" sz="1400" dirty="0" smtClean="0">
                <a:latin typeface="Times New Roman" pitchFamily="18" charset="0"/>
                <a:cs typeface="Times New Roman" pitchFamily="18" charset="0"/>
              </a:rPr>
              <a:t>российского народа…, создание условий для формирования ценностного отношения к окружающему миру, становления опыта действий и поступков на основе осмысления ценностей; </a:t>
            </a:r>
          </a:p>
          <a:p>
            <a:pPr>
              <a:buNone/>
            </a:pPr>
            <a:r>
              <a:rPr lang="ru-RU" sz="1400" dirty="0" smtClean="0">
                <a:latin typeface="Times New Roman" pitchFamily="18" charset="0"/>
                <a:cs typeface="Times New Roman" pitchFamily="18" charset="0"/>
              </a:rPr>
              <a:t>• достижение детьми на этапе завершения ДО уровня развития, </a:t>
            </a:r>
            <a:r>
              <a:rPr lang="ru-RU" sz="1400" dirty="0" smtClean="0">
                <a:solidFill>
                  <a:srgbClr val="FF0000"/>
                </a:solidFill>
                <a:latin typeface="Times New Roman" pitchFamily="18" charset="0"/>
                <a:cs typeface="Times New Roman" pitchFamily="18" charset="0"/>
              </a:rPr>
              <a:t>необходимого и достаточного для успешного освоения ими образовательных программ начального общего образования </a:t>
            </a:r>
            <a:endParaRPr lang="ru-RU" sz="1400" dirty="0">
              <a:solidFill>
                <a:srgbClr val="FF0000"/>
              </a:solidFill>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39718"/>
          </a:xfrm>
        </p:spPr>
        <p:txBody>
          <a:bodyPr>
            <a:normAutofit fontScale="90000"/>
          </a:bodyPr>
          <a:lstStyle/>
          <a:p>
            <a:r>
              <a:rPr lang="ru-RU" dirty="0" smtClean="0"/>
              <a:t>Целевой раздел:</a:t>
            </a:r>
            <a:endParaRPr lang="ru-RU" dirty="0"/>
          </a:p>
        </p:txBody>
      </p:sp>
      <p:sp>
        <p:nvSpPr>
          <p:cNvPr id="3" name="Содержимое 2"/>
          <p:cNvSpPr>
            <a:spLocks noGrp="1"/>
          </p:cNvSpPr>
          <p:nvPr>
            <p:ph idx="1"/>
          </p:nvPr>
        </p:nvSpPr>
        <p:spPr>
          <a:xfrm>
            <a:off x="457200" y="785794"/>
            <a:ext cx="8229600" cy="5340369"/>
          </a:xfrm>
        </p:spPr>
        <p:txBody>
          <a:bodyPr>
            <a:normAutofit/>
          </a:bodyPr>
          <a:lstStyle/>
          <a:p>
            <a:pPr>
              <a:buAutoNum type="arabicPeriod"/>
            </a:pPr>
            <a:r>
              <a:rPr lang="ru-RU" sz="1400" dirty="0" smtClean="0"/>
              <a:t>Неправомерность требования от детей дошкольного возраста конкретных образовательных достижений, понимание планируемых результатов реализации ФОП как характеристик возможных достижений ребенка на </a:t>
            </a:r>
            <a:r>
              <a:rPr lang="ru-RU" sz="1400" dirty="0" smtClean="0">
                <a:solidFill>
                  <a:srgbClr val="FF0000"/>
                </a:solidFill>
              </a:rPr>
              <a:t>разных возрастных этапах и к моменту завершения ДО</a:t>
            </a:r>
          </a:p>
          <a:p>
            <a:pPr>
              <a:buAutoNum type="arabicPeriod"/>
            </a:pPr>
            <a:r>
              <a:rPr lang="ru-RU" sz="1400" dirty="0" smtClean="0"/>
              <a:t> Обозначенные в ФОП возможные достижения детей «к году», «к трем годам» и т.д. имеют условный характер, что предполагает широкий возрастной диапазон для достижения ребенком планируемых результатов</a:t>
            </a:r>
          </a:p>
          <a:p>
            <a:pPr>
              <a:buAutoNum type="arabicPeriod"/>
            </a:pPr>
            <a:r>
              <a:rPr lang="ru-RU" sz="1400" dirty="0" smtClean="0"/>
              <a:t>- Планируемые результаты в младенческом, раннем, дошкольном возрасте (к 4-м, к 5- </a:t>
            </a:r>
            <a:r>
              <a:rPr lang="ru-RU" sz="1400" dirty="0" err="1" smtClean="0"/>
              <a:t>ти</a:t>
            </a:r>
            <a:r>
              <a:rPr lang="ru-RU" sz="1400" dirty="0" smtClean="0"/>
              <a:t>, к 6-ти годам) и к моменту завершения освоения ФОП </a:t>
            </a:r>
            <a:r>
              <a:rPr lang="ru-RU" sz="1400" dirty="0" smtClean="0">
                <a:solidFill>
                  <a:srgbClr val="FF0000"/>
                </a:solidFill>
              </a:rPr>
              <a:t>представлены, дополнены и конкретизированы</a:t>
            </a:r>
            <a:r>
              <a:rPr lang="ru-RU" sz="1400" dirty="0" smtClean="0"/>
              <a:t>, с учетом цели и задач дошкольного образования</a:t>
            </a:r>
          </a:p>
          <a:p>
            <a:pPr>
              <a:buAutoNum type="arabicPeriod"/>
            </a:pPr>
            <a:r>
              <a:rPr lang="ru-RU" sz="1400" dirty="0" smtClean="0"/>
              <a:t>- Педагогическая диагностика достижения планируемых результатов ФОП ДО направлена на </a:t>
            </a:r>
            <a:r>
              <a:rPr lang="ru-RU" sz="1400" dirty="0" smtClean="0">
                <a:solidFill>
                  <a:srgbClr val="FF0000"/>
                </a:solidFill>
              </a:rPr>
              <a:t>изучение </a:t>
            </a:r>
            <a:r>
              <a:rPr lang="ru-RU" sz="1400" dirty="0" err="1" smtClean="0">
                <a:solidFill>
                  <a:srgbClr val="FF0000"/>
                </a:solidFill>
              </a:rPr>
              <a:t>деятельностных</a:t>
            </a:r>
            <a:r>
              <a:rPr lang="ru-RU" sz="1400" dirty="0" smtClean="0">
                <a:solidFill>
                  <a:srgbClr val="FF0000"/>
                </a:solidFill>
              </a:rPr>
              <a:t> умений ребенка, его интересов, предпочтений, склонностей, личностных особенностей, способов взаимодействия со взрослыми и сверстниками</a:t>
            </a:r>
          </a:p>
          <a:p>
            <a:pPr>
              <a:buAutoNum type="arabicPeriod"/>
            </a:pPr>
            <a:r>
              <a:rPr lang="ru-RU" sz="1400" dirty="0" smtClean="0"/>
              <a:t>- Цели педагогической диагностики, а также особенности ее проведения (основные формы, методы) определяются ФГОС ДО (п.3.2.3 и п. 4.6).</a:t>
            </a:r>
          </a:p>
          <a:p>
            <a:pPr>
              <a:buAutoNum type="arabicPeriod"/>
            </a:pPr>
            <a:r>
              <a:rPr lang="ru-RU" sz="1400" dirty="0" smtClean="0"/>
              <a:t>- </a:t>
            </a:r>
            <a:r>
              <a:rPr lang="ru-RU" sz="1400" dirty="0" smtClean="0">
                <a:solidFill>
                  <a:srgbClr val="FF0000"/>
                </a:solidFill>
              </a:rPr>
              <a:t>Периодичность проведения диагностики, способ и форма фиксации результатов определяется ДОО</a:t>
            </a:r>
            <a:r>
              <a:rPr lang="ru-RU" sz="1400" dirty="0" smtClean="0"/>
              <a:t>. В ФОП уточнена оптимальная периодичность – дважды в года (стартовая, с учетом адаптационно периода, и заключительная на этапе освоения содержания программы возрастной группой). Присутствуют </a:t>
            </a:r>
            <a:r>
              <a:rPr lang="ru-RU" sz="1400" dirty="0" smtClean="0">
                <a:solidFill>
                  <a:srgbClr val="FF0000"/>
                </a:solidFill>
              </a:rPr>
              <a:t>уточнения об основном методе (наблюдении), других </a:t>
            </a:r>
            <a:r>
              <a:rPr lang="ru-RU" sz="1400" dirty="0" err="1" smtClean="0">
                <a:solidFill>
                  <a:srgbClr val="FF0000"/>
                </a:solidFill>
              </a:rPr>
              <a:t>малоформализованных</a:t>
            </a:r>
            <a:r>
              <a:rPr lang="ru-RU" sz="1400" dirty="0" smtClean="0">
                <a:solidFill>
                  <a:srgbClr val="FF0000"/>
                </a:solidFill>
              </a:rPr>
              <a:t> методах и методиках педагогической диагностики, а также об индикаторах оценки наблюдаемых фактов</a:t>
            </a:r>
          </a:p>
          <a:p>
            <a:pPr>
              <a:buAutoNum type="arabicPeriod"/>
            </a:pPr>
            <a:r>
              <a:rPr lang="ru-RU" sz="1400" dirty="0" smtClean="0"/>
              <a:t>- Проведение психологической диагностики определяется положениями ФГОС ДО (п. 3.2.3)</a:t>
            </a:r>
            <a:endParaRPr lang="ru-RU" sz="1400" dirty="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96842"/>
          </a:xfrm>
        </p:spPr>
        <p:txBody>
          <a:bodyPr>
            <a:noAutofit/>
          </a:bodyPr>
          <a:lstStyle/>
          <a:p>
            <a:r>
              <a:rPr lang="ru-RU" sz="1600" dirty="0" smtClean="0">
                <a:latin typeface="Times New Roman" pitchFamily="18" charset="0"/>
                <a:cs typeface="Times New Roman" pitchFamily="18" charset="0"/>
              </a:rPr>
              <a:t>Содержательный раздел:</a:t>
            </a:r>
            <a:endParaRPr lang="ru-RU" sz="1600" dirty="0">
              <a:latin typeface="Times New Roman" pitchFamily="18" charset="0"/>
              <a:cs typeface="Times New Roman" pitchFamily="18" charset="0"/>
            </a:endParaRPr>
          </a:p>
        </p:txBody>
      </p:sp>
      <p:sp>
        <p:nvSpPr>
          <p:cNvPr id="3" name="Содержимое 2"/>
          <p:cNvSpPr>
            <a:spLocks noGrp="1"/>
          </p:cNvSpPr>
          <p:nvPr>
            <p:ph idx="1"/>
          </p:nvPr>
        </p:nvSpPr>
        <p:spPr>
          <a:xfrm>
            <a:off x="457200" y="714356"/>
            <a:ext cx="8229600" cy="5411807"/>
          </a:xfrm>
        </p:spPr>
        <p:txBody>
          <a:bodyPr>
            <a:normAutofit/>
          </a:bodyPr>
          <a:lstStyle/>
          <a:p>
            <a:pPr>
              <a:buNone/>
            </a:pPr>
            <a:r>
              <a:rPr lang="ru-RU" sz="1400" dirty="0" smtClean="0">
                <a:latin typeface="Times New Roman" pitchFamily="18" charset="0"/>
                <a:cs typeface="Times New Roman" pitchFamily="18" charset="0"/>
              </a:rPr>
              <a:t>1</a:t>
            </a:r>
            <a:r>
              <a:rPr lang="ru-RU" sz="1400"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Представлены задачи и содержание образовательной деятельности с детьми всех возрастных групп по всем образовательным областям</a:t>
            </a:r>
          </a:p>
          <a:p>
            <a:pPr>
              <a:buNone/>
            </a:pPr>
            <a:r>
              <a:rPr lang="ru-RU" sz="1400" dirty="0" smtClean="0">
                <a:latin typeface="Times New Roman" pitchFamily="18" charset="0"/>
                <a:cs typeface="Times New Roman" pitchFamily="18" charset="0"/>
              </a:rPr>
              <a:t>2. Содержание образовательной деятельности в каждой образовательной области дополнено и расширено, с учетом цели, задач, планируемых результатов </a:t>
            </a:r>
          </a:p>
          <a:p>
            <a:pPr>
              <a:buNone/>
            </a:pPr>
            <a:r>
              <a:rPr lang="ru-RU" sz="1400" dirty="0" smtClean="0">
                <a:latin typeface="Times New Roman" pitchFamily="18" charset="0"/>
                <a:cs typeface="Times New Roman" pitchFamily="18" charset="0"/>
              </a:rPr>
              <a:t>3. Содержание образовательных областей дополнено задачами воспитания, отражающими направленность на приобщение детей к ценностям «Родина», «Природа», «Семья», «Человек», «Жизнь», «Милосердие», «Добро», «Дружба», «Сотрудничество», «Труд», «Познание», «Культура», «Красота», «Здоровье» </a:t>
            </a:r>
          </a:p>
          <a:p>
            <a:pPr>
              <a:buNone/>
            </a:pPr>
            <a:r>
              <a:rPr lang="ru-RU" sz="1400" dirty="0" smtClean="0">
                <a:latin typeface="Times New Roman" pitchFamily="18" charset="0"/>
                <a:cs typeface="Times New Roman" pitchFamily="18" charset="0"/>
              </a:rPr>
              <a:t>4.Вариативность форм, способов, методов и средств реализации ФОП ДО. Выбор зависит не только от возрастных и индивидуальных особенностей детей, учета их особых образовательных потребностей, но и от личных интересов, мотивов, ожиданий, желаний детей. Важно признание приоритетности субъектной позиции ребенка в образовательном процессе</a:t>
            </a:r>
          </a:p>
          <a:p>
            <a:pPr>
              <a:buNone/>
            </a:pPr>
            <a:r>
              <a:rPr lang="ru-RU" sz="1400" dirty="0" smtClean="0">
                <a:latin typeface="Times New Roman" pitchFamily="18" charset="0"/>
                <a:cs typeface="Times New Roman" pitchFamily="18" charset="0"/>
              </a:rPr>
              <a:t>5. Могут использоваться различные образовательные технологии, в том числе дистанционные образовательные технологии, дистанционное обучение, за исключением тех, которые могут нанести вред здоровью детей</a:t>
            </a:r>
            <a:r>
              <a:rPr lang="ru-RU" sz="1400" dirty="0" smtClean="0">
                <a:latin typeface="Times New Roman" pitchFamily="18" charset="0"/>
                <a:cs typeface="Times New Roman" pitchFamily="18" charset="0"/>
              </a:rPr>
              <a:t>.</a:t>
            </a:r>
            <a:endParaRPr lang="ru-RU" sz="1400" dirty="0" smtClean="0">
              <a:latin typeface="Times New Roman" pitchFamily="18" charset="0"/>
              <a:cs typeface="Times New Roman" pitchFamily="18" charset="0"/>
            </a:endParaRPr>
          </a:p>
          <a:p>
            <a:pPr>
              <a:buNone/>
            </a:pPr>
            <a:r>
              <a:rPr lang="ru-RU" sz="1400" i="1" dirty="0" smtClean="0">
                <a:latin typeface="Times New Roman" pitchFamily="18" charset="0"/>
                <a:cs typeface="Times New Roman" pitchFamily="18" charset="0"/>
              </a:rPr>
              <a:t>Педагог </a:t>
            </a:r>
            <a:r>
              <a:rPr lang="ru-RU" sz="1400" i="1" dirty="0" smtClean="0">
                <a:latin typeface="Times New Roman" pitchFamily="18" charset="0"/>
                <a:cs typeface="Times New Roman" pitchFamily="18" charset="0"/>
              </a:rPr>
              <a:t>самостоятельно определяет формы, способы, методы реализации ФОП ДО, в соответствии с задачами воспитания и обучения, возрастными и индивидуальными особенностями детей, спецификой их образовательных потребностей и интересов. При выборе форм реализации образовательного содержания, необходимо ориентироваться на виды детской деятельности, определенные во ФГОС ДО для каждого возрастного этапа (младенческий, ранний, дошкольный возраст) - Уточнены методы реализации задач воспитания, методы реализации задач обучения дошкольников</a:t>
            </a:r>
            <a:endParaRPr lang="ru-RU" sz="1400" i="1" dirty="0" smtClean="0">
              <a:latin typeface="Times New Roman" pitchFamily="18" charset="0"/>
              <a:cs typeface="Times New Roman" pitchFamily="18" charset="0"/>
            </a:endParaRPr>
          </a:p>
          <a:p>
            <a:pPr>
              <a:buNone/>
            </a:pPr>
            <a:endParaRPr lang="ru-RU" sz="1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39718"/>
          </a:xfrm>
        </p:spPr>
        <p:txBody>
          <a:bodyPr>
            <a:normAutofit/>
          </a:bodyPr>
          <a:lstStyle/>
          <a:p>
            <a:r>
              <a:rPr lang="ru-RU" sz="1600" b="1" dirty="0" smtClean="0">
                <a:latin typeface="Times New Roman" pitchFamily="18" charset="0"/>
                <a:cs typeface="Times New Roman" pitchFamily="18" charset="0"/>
              </a:rPr>
              <a:t>Содержательный раздел:</a:t>
            </a:r>
            <a:endParaRPr lang="ru-RU" sz="1600" b="1" dirty="0">
              <a:latin typeface="Times New Roman" pitchFamily="18" charset="0"/>
              <a:cs typeface="Times New Roman" pitchFamily="18" charset="0"/>
            </a:endParaRPr>
          </a:p>
        </p:txBody>
      </p:sp>
      <p:sp>
        <p:nvSpPr>
          <p:cNvPr id="3" name="Содержимое 2"/>
          <p:cNvSpPr>
            <a:spLocks noGrp="1"/>
          </p:cNvSpPr>
          <p:nvPr>
            <p:ph idx="1"/>
          </p:nvPr>
        </p:nvSpPr>
        <p:spPr>
          <a:xfrm>
            <a:off x="457200" y="714356"/>
            <a:ext cx="8229600" cy="5411807"/>
          </a:xfrm>
        </p:spPr>
        <p:txBody>
          <a:bodyPr>
            <a:normAutofit/>
          </a:bodyPr>
          <a:lstStyle/>
          <a:p>
            <a:pPr>
              <a:buFontTx/>
              <a:buChar char="-"/>
            </a:pPr>
            <a:r>
              <a:rPr lang="ru-RU" sz="1400" dirty="0" smtClean="0">
                <a:latin typeface="Times New Roman" pitchFamily="18" charset="0"/>
                <a:cs typeface="Times New Roman" pitchFamily="18" charset="0"/>
              </a:rPr>
              <a:t>Представлены </a:t>
            </a:r>
            <a:r>
              <a:rPr lang="ru-RU" sz="1400" dirty="0" smtClean="0">
                <a:latin typeface="Times New Roman" pitchFamily="18" charset="0"/>
                <a:cs typeface="Times New Roman" pitchFamily="18" charset="0"/>
              </a:rPr>
              <a:t>варианты </a:t>
            </a:r>
            <a:r>
              <a:rPr lang="ru-RU" sz="1400" dirty="0" smtClean="0">
                <a:solidFill>
                  <a:srgbClr val="FF0000"/>
                </a:solidFill>
                <a:latin typeface="Times New Roman" pitchFamily="18" charset="0"/>
                <a:cs typeface="Times New Roman" pitchFamily="18" charset="0"/>
              </a:rPr>
              <a:t>организации совместной деятельности детей с педагогом и другими детьми</a:t>
            </a:r>
            <a:r>
              <a:rPr lang="ru-RU" sz="1400" dirty="0" smtClean="0">
                <a:latin typeface="Times New Roman" pitchFamily="18" charset="0"/>
                <a:cs typeface="Times New Roman" pitchFamily="18" charset="0"/>
              </a:rPr>
              <a:t>, уточнены возможные варианты позиции педагога на основе его функции: обучает чему-то новому, равноправный партнер, направляет совместную деятельность детской группы, организует деятельность детей друг с другом, наблюдает самостоятельную деятельность детей </a:t>
            </a:r>
            <a:endParaRPr lang="ru-RU" sz="1400" dirty="0" smtClean="0">
              <a:latin typeface="Times New Roman" pitchFamily="18" charset="0"/>
              <a:cs typeface="Times New Roman" pitchFamily="18" charset="0"/>
            </a:endParaRPr>
          </a:p>
          <a:p>
            <a:pPr>
              <a:buFontTx/>
              <a:buChar char="-"/>
            </a:pPr>
            <a:r>
              <a:rPr lang="ru-RU" sz="1400"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Уточнено </a:t>
            </a:r>
            <a:r>
              <a:rPr lang="ru-RU" sz="1400" dirty="0" smtClean="0">
                <a:solidFill>
                  <a:srgbClr val="FF0000"/>
                </a:solidFill>
                <a:latin typeface="Times New Roman" pitchFamily="18" charset="0"/>
                <a:cs typeface="Times New Roman" pitchFamily="18" charset="0"/>
              </a:rPr>
              <a:t>особое место и роль игры </a:t>
            </a:r>
            <a:r>
              <a:rPr lang="ru-RU" sz="1400" dirty="0" smtClean="0">
                <a:latin typeface="Times New Roman" pitchFamily="18" charset="0"/>
                <a:cs typeface="Times New Roman" pitchFamily="18" charset="0"/>
              </a:rPr>
              <a:t>в образовательной деятельности и в развитии детей </a:t>
            </a:r>
            <a:endParaRPr lang="ru-RU" sz="1400" dirty="0" smtClean="0">
              <a:latin typeface="Times New Roman" pitchFamily="18" charset="0"/>
              <a:cs typeface="Times New Roman" pitchFamily="18" charset="0"/>
            </a:endParaRPr>
          </a:p>
          <a:p>
            <a:pPr>
              <a:buFontTx/>
              <a:buChar char="-"/>
            </a:pPr>
            <a:r>
              <a:rPr lang="ru-RU" sz="1400"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Уточнены возможные формы организации образовательной деятельности по Программе </a:t>
            </a:r>
            <a:r>
              <a:rPr lang="ru-RU" sz="1400" dirty="0" smtClean="0">
                <a:solidFill>
                  <a:srgbClr val="FF0000"/>
                </a:solidFill>
                <a:latin typeface="Times New Roman" pitchFamily="18" charset="0"/>
                <a:cs typeface="Times New Roman" pitchFamily="18" charset="0"/>
              </a:rPr>
              <a:t>в первой половине дня, на прогулке, во второй половине дня </a:t>
            </a:r>
            <a:endParaRPr lang="ru-RU" sz="1400" dirty="0" smtClean="0">
              <a:solidFill>
                <a:srgbClr val="FF0000"/>
              </a:solidFill>
              <a:latin typeface="Times New Roman" pitchFamily="18" charset="0"/>
              <a:cs typeface="Times New Roman" pitchFamily="18" charset="0"/>
            </a:endParaRPr>
          </a:p>
          <a:p>
            <a:pPr>
              <a:buFontTx/>
              <a:buChar char="-"/>
            </a:pPr>
            <a:r>
              <a:rPr lang="ru-RU" sz="1400"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Развернуто </a:t>
            </a:r>
            <a:r>
              <a:rPr lang="ru-RU" sz="1400" dirty="0" smtClean="0">
                <a:solidFill>
                  <a:srgbClr val="FF0000"/>
                </a:solidFill>
                <a:latin typeface="Times New Roman" pitchFamily="18" charset="0"/>
                <a:cs typeface="Times New Roman" pitchFamily="18" charset="0"/>
              </a:rPr>
              <a:t>представлена информация о занятии как организационной форме</a:t>
            </a:r>
            <a:r>
              <a:rPr lang="ru-RU" sz="1400" dirty="0" smtClean="0">
                <a:latin typeface="Times New Roman" pitchFamily="18" charset="0"/>
                <a:cs typeface="Times New Roman" pitchFamily="18" charset="0"/>
              </a:rPr>
              <a:t>, не означающей обязательную </a:t>
            </a:r>
            <a:r>
              <a:rPr lang="ru-RU" sz="1400" dirty="0" err="1" smtClean="0">
                <a:latin typeface="Times New Roman" pitchFamily="18" charset="0"/>
                <a:cs typeface="Times New Roman" pitchFamily="18" charset="0"/>
              </a:rPr>
              <a:t>регламентированность</a:t>
            </a:r>
            <a:r>
              <a:rPr lang="ru-RU" sz="1400" dirty="0" smtClean="0">
                <a:latin typeface="Times New Roman" pitchFamily="18" charset="0"/>
                <a:cs typeface="Times New Roman" pitchFamily="18" charset="0"/>
              </a:rPr>
              <a:t> процесса, и предполагающей выбор педагогом содержания и педагогически обоснованных методов образовательной деятельности </a:t>
            </a:r>
            <a:endParaRPr lang="ru-RU" sz="1400" dirty="0" smtClean="0">
              <a:latin typeface="Times New Roman" pitchFamily="18" charset="0"/>
              <a:cs typeface="Times New Roman" pitchFamily="18" charset="0"/>
            </a:endParaRPr>
          </a:p>
          <a:p>
            <a:pPr>
              <a:buFontTx/>
              <a:buChar char="-"/>
            </a:pPr>
            <a:r>
              <a:rPr lang="ru-RU" sz="1400"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Выделены способы, направления и условия </a:t>
            </a:r>
            <a:r>
              <a:rPr lang="ru-RU" sz="1400" dirty="0" smtClean="0">
                <a:solidFill>
                  <a:srgbClr val="FF0000"/>
                </a:solidFill>
                <a:latin typeface="Times New Roman" pitchFamily="18" charset="0"/>
                <a:cs typeface="Times New Roman" pitchFamily="18" charset="0"/>
              </a:rPr>
              <a:t>поддержки детской инициативы </a:t>
            </a:r>
            <a:r>
              <a:rPr lang="ru-RU" sz="1400" dirty="0" smtClean="0">
                <a:latin typeface="Times New Roman" pitchFamily="18" charset="0"/>
                <a:cs typeface="Times New Roman" pitchFamily="18" charset="0"/>
              </a:rPr>
              <a:t>на разных возрастных </a:t>
            </a:r>
            <a:r>
              <a:rPr lang="ru-RU" sz="1400" dirty="0" smtClean="0">
                <a:latin typeface="Times New Roman" pitchFamily="18" charset="0"/>
                <a:cs typeface="Times New Roman" pitchFamily="18" charset="0"/>
              </a:rPr>
              <a:t>этапах</a:t>
            </a:r>
          </a:p>
          <a:p>
            <a:pPr>
              <a:buNone/>
            </a:pPr>
            <a:r>
              <a:rPr lang="ru-RU" sz="1400"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 Представлено направление взаимодействия педагогического коллектива с семьями воспитанников: цель, задачи, принципы, направления, возможные формы </a:t>
            </a:r>
            <a:r>
              <a:rPr lang="ru-RU" sz="1400" dirty="0" smtClean="0">
                <a:solidFill>
                  <a:srgbClr val="FF0000"/>
                </a:solidFill>
                <a:latin typeface="Times New Roman" pitchFamily="18" charset="0"/>
                <a:cs typeface="Times New Roman" pitchFamily="18" charset="0"/>
              </a:rPr>
              <a:t>(расширено) </a:t>
            </a:r>
            <a:endParaRPr lang="ru-RU" sz="1400" dirty="0" smtClean="0">
              <a:solidFill>
                <a:srgbClr val="FF0000"/>
              </a:solidFill>
              <a:latin typeface="Times New Roman" pitchFamily="18" charset="0"/>
              <a:cs typeface="Times New Roman" pitchFamily="18" charset="0"/>
            </a:endParaRPr>
          </a:p>
          <a:p>
            <a:pPr>
              <a:buFontTx/>
              <a:buChar char="-"/>
            </a:pPr>
            <a:r>
              <a:rPr lang="ru-RU" sz="1400" dirty="0" smtClean="0">
                <a:latin typeface="Times New Roman" pitchFamily="18" charset="0"/>
                <a:cs typeface="Times New Roman" pitchFamily="18" charset="0"/>
              </a:rPr>
              <a:t>- Представлено направление коррекционно-развивающей работы с детьми и/или инклюзивного образования: задачи, содержание, формы организации и др. </a:t>
            </a:r>
            <a:r>
              <a:rPr lang="ru-RU" sz="1400" dirty="0" smtClean="0">
                <a:solidFill>
                  <a:srgbClr val="FF0000"/>
                </a:solidFill>
                <a:latin typeface="Times New Roman" pitchFamily="18" charset="0"/>
                <a:cs typeface="Times New Roman" pitchFamily="18" charset="0"/>
              </a:rPr>
              <a:t>(расширено</a:t>
            </a:r>
            <a:r>
              <a:rPr lang="ru-RU" sz="1400" dirty="0" smtClean="0">
                <a:solidFill>
                  <a:srgbClr val="FF0000"/>
                </a:solidFill>
                <a:latin typeface="Times New Roman" pitchFamily="18" charset="0"/>
                <a:cs typeface="Times New Roman" pitchFamily="18" charset="0"/>
              </a:rPr>
              <a:t>)</a:t>
            </a:r>
          </a:p>
          <a:p>
            <a:pPr>
              <a:buFontTx/>
              <a:buChar char="-"/>
            </a:pPr>
            <a:r>
              <a:rPr lang="ru-RU" sz="1400" dirty="0" smtClean="0">
                <a:latin typeface="Times New Roman" pitchFamily="18" charset="0"/>
                <a:cs typeface="Times New Roman" pitchFamily="18" charset="0"/>
              </a:rPr>
              <a:t>- Отдельным блоком (п. 29) включена Федеральная программа воспитания</a:t>
            </a:r>
            <a:endParaRPr lang="ru-RU" sz="1400" dirty="0">
              <a:solidFill>
                <a:srgbClr val="FF0000"/>
              </a:solidFill>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96842"/>
          </a:xfrm>
        </p:spPr>
        <p:txBody>
          <a:bodyPr>
            <a:noAutofit/>
          </a:bodyPr>
          <a:lstStyle/>
          <a:p>
            <a:r>
              <a:rPr lang="ru-RU" sz="1600" dirty="0" smtClean="0">
                <a:latin typeface="Times New Roman" pitchFamily="18" charset="0"/>
                <a:cs typeface="Times New Roman" pitchFamily="18" charset="0"/>
              </a:rPr>
              <a:t>Организационный раздел: </a:t>
            </a:r>
            <a:endParaRPr lang="ru-RU" sz="1600" dirty="0">
              <a:latin typeface="Times New Roman" pitchFamily="18" charset="0"/>
              <a:cs typeface="Times New Roman" pitchFamily="18" charset="0"/>
            </a:endParaRPr>
          </a:p>
        </p:txBody>
      </p:sp>
      <p:sp>
        <p:nvSpPr>
          <p:cNvPr id="3" name="Содержимое 2"/>
          <p:cNvSpPr>
            <a:spLocks noGrp="1"/>
          </p:cNvSpPr>
          <p:nvPr>
            <p:ph idx="1"/>
          </p:nvPr>
        </p:nvSpPr>
        <p:spPr>
          <a:xfrm>
            <a:off x="285720" y="642918"/>
            <a:ext cx="8229600" cy="5340369"/>
          </a:xfrm>
        </p:spPr>
        <p:txBody>
          <a:bodyPr>
            <a:normAutofit/>
          </a:bodyPr>
          <a:lstStyle/>
          <a:p>
            <a:pPr>
              <a:buNone/>
            </a:pPr>
            <a:r>
              <a:rPr lang="ru-RU" sz="1400" dirty="0" smtClean="0"/>
              <a:t>- </a:t>
            </a:r>
            <a:r>
              <a:rPr lang="ru-RU" sz="1400" dirty="0" smtClean="0">
                <a:latin typeface="Times New Roman" pitchFamily="18" charset="0"/>
                <a:cs typeface="Times New Roman" pitchFamily="18" charset="0"/>
              </a:rPr>
              <a:t>Психолого-педагогические условия </a:t>
            </a:r>
            <a:r>
              <a:rPr lang="ru-RU" sz="1400" dirty="0" smtClean="0">
                <a:solidFill>
                  <a:srgbClr val="FF0000"/>
                </a:solidFill>
                <a:latin typeface="Times New Roman" pitchFamily="18" charset="0"/>
                <a:cs typeface="Times New Roman" pitchFamily="18" charset="0"/>
              </a:rPr>
              <a:t>дополнены (например, уточнено, что образовательные задачи могут решаться как с помощью новых форм организации процесса образования (проектная деятельность, образовательная ситуация, обогащенные игры детей в центрах детской активности, проблемно-обучающие ситуации в рамках интеграции образовательных областей) так и традиционных (фронтальные, групповые, индивидуальные занятия</a:t>
            </a:r>
            <a:r>
              <a:rPr lang="ru-RU" sz="1400" dirty="0" smtClean="0">
                <a:solidFill>
                  <a:srgbClr val="FF0000"/>
                </a:solidFill>
                <a:latin typeface="Times New Roman" pitchFamily="18" charset="0"/>
                <a:cs typeface="Times New Roman" pitchFamily="18" charset="0"/>
              </a:rPr>
              <a:t>)</a:t>
            </a:r>
          </a:p>
          <a:p>
            <a:pPr>
              <a:buNone/>
            </a:pPr>
            <a:r>
              <a:rPr lang="ru-RU" sz="1400" dirty="0" smtClean="0">
                <a:latin typeface="Times New Roman" pitchFamily="18" charset="0"/>
                <a:cs typeface="Times New Roman" pitchFamily="18" charset="0"/>
              </a:rPr>
              <a:t>- В блоке, посвященном РППС, уточнено, что ФОП ДО не выдвигает жестких требований к организации РППС, и оставляет за ДОО право самостоятельно проектировать предметно-пространственную среду в соответствии с ФГОС ДО и с учетом целей и принципов Программы, а также ряда требований</a:t>
            </a:r>
            <a:r>
              <a:rPr lang="ru-RU" sz="1400" dirty="0" smtClean="0">
                <a:latin typeface="Times New Roman" pitchFamily="18" charset="0"/>
                <a:cs typeface="Times New Roman" pitchFamily="18" charset="0"/>
              </a:rPr>
              <a:t>*</a:t>
            </a:r>
          </a:p>
          <a:p>
            <a:pPr>
              <a:buNone/>
            </a:pPr>
            <a:r>
              <a:rPr lang="ru-RU" sz="1400"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 Блок, посвященный материально-техническому обеспечению Программы, обеспеченности методическими материалами и средствами обучения и воспитания, наполнен обобщенными требованиями* </a:t>
            </a:r>
            <a:endParaRPr lang="ru-RU" sz="1400" dirty="0" smtClean="0">
              <a:latin typeface="Times New Roman" pitchFamily="18" charset="0"/>
              <a:cs typeface="Times New Roman" pitchFamily="18" charset="0"/>
            </a:endParaRPr>
          </a:p>
          <a:p>
            <a:pPr>
              <a:buNone/>
            </a:pPr>
            <a:r>
              <a:rPr lang="ru-RU" sz="1400"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«Рекомендации по формированию инфраструктуры дошкольных образовательных организаций и комплектации учебно-методических материалов в целях реализации образовательных программ дошкольного образования» (письмо </a:t>
            </a:r>
            <a:r>
              <a:rPr lang="ru-RU" sz="1400" dirty="0" err="1" smtClean="0">
                <a:latin typeface="Times New Roman" pitchFamily="18" charset="0"/>
                <a:cs typeface="Times New Roman" pitchFamily="18" charset="0"/>
              </a:rPr>
              <a:t>Минпросвещения</a:t>
            </a:r>
            <a:r>
              <a:rPr lang="ru-RU" sz="1400" dirty="0" smtClean="0">
                <a:latin typeface="Times New Roman" pitchFamily="18" charset="0"/>
                <a:cs typeface="Times New Roman" pitchFamily="18" charset="0"/>
              </a:rPr>
              <a:t> России ТВ-413-03 от 13.02.2023</a:t>
            </a:r>
            <a:r>
              <a:rPr lang="ru-RU" sz="1400" dirty="0" smtClean="0">
                <a:latin typeface="Times New Roman" pitchFamily="18" charset="0"/>
                <a:cs typeface="Times New Roman" pitchFamily="18" charset="0"/>
              </a:rPr>
              <a:t>)</a:t>
            </a:r>
            <a:endParaRPr lang="ru-RU" sz="1400" dirty="0">
              <a:solidFill>
                <a:srgbClr val="FF0000"/>
              </a:solidFill>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68280"/>
          </a:xfrm>
        </p:spPr>
        <p:txBody>
          <a:bodyPr>
            <a:normAutofit/>
          </a:bodyPr>
          <a:lstStyle/>
          <a:p>
            <a:r>
              <a:rPr lang="ru-RU" sz="1600" b="1" dirty="0" smtClean="0">
                <a:latin typeface="Times New Roman" pitchFamily="18" charset="0"/>
                <a:cs typeface="Times New Roman" pitchFamily="18" charset="0"/>
              </a:rPr>
              <a:t>Организационный раздел:</a:t>
            </a:r>
            <a:endParaRPr lang="ru-RU" sz="1600" b="1" dirty="0">
              <a:latin typeface="Times New Roman" pitchFamily="18" charset="0"/>
              <a:cs typeface="Times New Roman" pitchFamily="18" charset="0"/>
            </a:endParaRPr>
          </a:p>
        </p:txBody>
      </p:sp>
      <p:sp>
        <p:nvSpPr>
          <p:cNvPr id="3" name="Содержимое 2"/>
          <p:cNvSpPr>
            <a:spLocks noGrp="1"/>
          </p:cNvSpPr>
          <p:nvPr>
            <p:ph idx="1"/>
          </p:nvPr>
        </p:nvSpPr>
        <p:spPr>
          <a:xfrm>
            <a:off x="457200" y="714356"/>
            <a:ext cx="8229600" cy="5411807"/>
          </a:xfrm>
        </p:spPr>
        <p:txBody>
          <a:bodyPr>
            <a:normAutofit/>
          </a:bodyPr>
          <a:lstStyle/>
          <a:p>
            <a:pPr>
              <a:buNone/>
            </a:pPr>
            <a:r>
              <a:rPr lang="ru-RU" sz="1400" dirty="0" smtClean="0">
                <a:latin typeface="Times New Roman" pitchFamily="18" charset="0"/>
                <a:cs typeface="Times New Roman" pitchFamily="18" charset="0"/>
              </a:rPr>
              <a:t>- Представлен </a:t>
            </a:r>
            <a:r>
              <a:rPr lang="ru-RU" sz="1400" dirty="0" smtClean="0">
                <a:solidFill>
                  <a:srgbClr val="FF0000"/>
                </a:solidFill>
                <a:latin typeface="Times New Roman" pitchFamily="18" charset="0"/>
                <a:cs typeface="Times New Roman" pitchFamily="18" charset="0"/>
              </a:rPr>
              <a:t>развернутый примерный перечень художественной литературы </a:t>
            </a:r>
            <a:r>
              <a:rPr lang="ru-RU" sz="1400" dirty="0" smtClean="0">
                <a:latin typeface="Times New Roman" pitchFamily="18" charset="0"/>
                <a:cs typeface="Times New Roman" pitchFamily="18" charset="0"/>
              </a:rPr>
              <a:t>(для каждой группы детей от 1 года до 7 лет), музыкальных произведений, игр, упражнений и т.п. (для всех возрастных групп от 2 мес. до 7 лет), произведений изобразительного искусства (для каждой возрастной группы от 2 до 7 лет), а также анимационных произведений, которые рекомендуются для семейного просмотра и могут быть использованы в образовательном процессе ДОО (преимущественно отечественные мультипликационные фильмы и сериалы для детей 5-6 и 6-7 лет</a:t>
            </a:r>
            <a:r>
              <a:rPr lang="ru-RU" sz="1400" dirty="0" smtClean="0">
                <a:latin typeface="Times New Roman" pitchFamily="18" charset="0"/>
                <a:cs typeface="Times New Roman" pitchFamily="18" charset="0"/>
              </a:rPr>
              <a:t>)</a:t>
            </a:r>
          </a:p>
          <a:p>
            <a:pPr>
              <a:buNone/>
            </a:pPr>
            <a:r>
              <a:rPr lang="ru-RU" sz="1400" dirty="0" smtClean="0">
                <a:latin typeface="Times New Roman" pitchFamily="18" charset="0"/>
                <a:cs typeface="Times New Roman" pitchFamily="18" charset="0"/>
              </a:rPr>
              <a:t>- Примерный режим и распорядок дня опирается на действующие </a:t>
            </a:r>
            <a:r>
              <a:rPr lang="ru-RU" sz="1400" dirty="0" err="1" smtClean="0">
                <a:latin typeface="Times New Roman" pitchFamily="18" charset="0"/>
                <a:cs typeface="Times New Roman" pitchFamily="18" charset="0"/>
              </a:rPr>
              <a:t>СанПиН</a:t>
            </a:r>
            <a:r>
              <a:rPr lang="ru-RU" sz="1400" dirty="0" smtClean="0">
                <a:latin typeface="Times New Roman" pitchFamily="18" charset="0"/>
                <a:cs typeface="Times New Roman" pitchFamily="18" charset="0"/>
              </a:rPr>
              <a:t>, </a:t>
            </a:r>
            <a:r>
              <a:rPr lang="ru-RU" sz="1400" dirty="0" smtClean="0">
                <a:solidFill>
                  <a:srgbClr val="FF0000"/>
                </a:solidFill>
                <a:latin typeface="Times New Roman" pitchFamily="18" charset="0"/>
                <a:cs typeface="Times New Roman" pitchFamily="18" charset="0"/>
              </a:rPr>
              <a:t>даны как четкие требования, обязательные для соблюдения, так и рамочные ориентиры для изменения режима и распорядка </a:t>
            </a:r>
            <a:r>
              <a:rPr lang="ru-RU" sz="1400" dirty="0" smtClean="0">
                <a:solidFill>
                  <a:srgbClr val="FF0000"/>
                </a:solidFill>
                <a:latin typeface="Times New Roman" pitchFamily="18" charset="0"/>
                <a:cs typeface="Times New Roman" pitchFamily="18" charset="0"/>
              </a:rPr>
              <a:t>дня</a:t>
            </a:r>
          </a:p>
          <a:p>
            <a:pPr>
              <a:buNone/>
            </a:pPr>
            <a:r>
              <a:rPr lang="ru-RU" sz="1400" dirty="0" smtClean="0">
                <a:latin typeface="Times New Roman" pitchFamily="18" charset="0"/>
                <a:cs typeface="Times New Roman" pitchFamily="18" charset="0"/>
              </a:rPr>
              <a:t>- В блоке «Федеральный календарный план воспитательной работы» дан перечень основных государственных и народных праздников, памятных дат, и уточнено, что</a:t>
            </a:r>
            <a:r>
              <a:rPr lang="ru-RU" sz="1400" dirty="0" smtClean="0">
                <a:latin typeface="Times New Roman" pitchFamily="18" charset="0"/>
                <a:cs typeface="Times New Roman" pitchFamily="18" charset="0"/>
              </a:rPr>
              <a:t>:</a:t>
            </a:r>
          </a:p>
          <a:p>
            <a:pPr>
              <a:buNone/>
            </a:pPr>
            <a:r>
              <a:rPr lang="ru-RU" sz="1400" dirty="0" smtClean="0">
                <a:solidFill>
                  <a:srgbClr val="FF0000"/>
                </a:solidFill>
                <a:latin typeface="Times New Roman" pitchFamily="18" charset="0"/>
                <a:cs typeface="Times New Roman" pitchFamily="18" charset="0"/>
              </a:rPr>
              <a:t> </a:t>
            </a:r>
            <a:r>
              <a:rPr lang="ru-RU" sz="1400" dirty="0" smtClean="0">
                <a:solidFill>
                  <a:srgbClr val="FF0000"/>
                </a:solidFill>
                <a:latin typeface="Times New Roman" pitchFamily="18" charset="0"/>
                <a:cs typeface="Times New Roman" pitchFamily="18" charset="0"/>
              </a:rPr>
              <a:t>• план является единым для ДОО </a:t>
            </a:r>
            <a:endParaRPr lang="ru-RU" sz="1400" dirty="0" smtClean="0">
              <a:solidFill>
                <a:srgbClr val="FF0000"/>
              </a:solidFill>
              <a:latin typeface="Times New Roman" pitchFamily="18" charset="0"/>
              <a:cs typeface="Times New Roman" pitchFamily="18" charset="0"/>
            </a:endParaRPr>
          </a:p>
          <a:p>
            <a:pPr>
              <a:buNone/>
            </a:pPr>
            <a:r>
              <a:rPr lang="ru-RU" sz="1400" dirty="0" smtClean="0">
                <a:solidFill>
                  <a:srgbClr val="FF0000"/>
                </a:solidFill>
                <a:latin typeface="Times New Roman" pitchFamily="18" charset="0"/>
                <a:cs typeface="Times New Roman" pitchFamily="18" charset="0"/>
              </a:rPr>
              <a:t>• </a:t>
            </a:r>
            <a:r>
              <a:rPr lang="ru-RU" sz="1400" dirty="0" smtClean="0">
                <a:solidFill>
                  <a:srgbClr val="FF0000"/>
                </a:solidFill>
                <a:latin typeface="Times New Roman" pitchFamily="18" charset="0"/>
                <a:cs typeface="Times New Roman" pitchFamily="18" charset="0"/>
              </a:rPr>
              <a:t>ДОО вправе наряду с указанными в плане, проводить иные мероприятия, согласно ключевым направлениям воспитания и дополнительного образования </a:t>
            </a:r>
            <a:r>
              <a:rPr lang="ru-RU" sz="1400" dirty="0" smtClean="0">
                <a:solidFill>
                  <a:srgbClr val="FF0000"/>
                </a:solidFill>
                <a:latin typeface="Times New Roman" pitchFamily="18" charset="0"/>
                <a:cs typeface="Times New Roman" pitchFamily="18" charset="0"/>
              </a:rPr>
              <a:t>детей</a:t>
            </a:r>
          </a:p>
          <a:p>
            <a:pPr>
              <a:buNone/>
            </a:pPr>
            <a:r>
              <a:rPr lang="ru-RU" sz="1400" dirty="0" smtClean="0">
                <a:solidFill>
                  <a:srgbClr val="FF0000"/>
                </a:solidFill>
                <a:latin typeface="Times New Roman" pitchFamily="18" charset="0"/>
                <a:cs typeface="Times New Roman" pitchFamily="18" charset="0"/>
              </a:rPr>
              <a:t> </a:t>
            </a:r>
            <a:r>
              <a:rPr lang="ru-RU" sz="1400" dirty="0" smtClean="0">
                <a:solidFill>
                  <a:srgbClr val="FF0000"/>
                </a:solidFill>
                <a:latin typeface="Times New Roman" pitchFamily="18" charset="0"/>
                <a:cs typeface="Times New Roman" pitchFamily="18" charset="0"/>
              </a:rPr>
              <a:t>• все мероприятия плана должны проводиться с учетом особенностей Программы, а также возрастных, физиологических, </a:t>
            </a:r>
            <a:r>
              <a:rPr lang="ru-RU" sz="1400" dirty="0" err="1" smtClean="0">
                <a:solidFill>
                  <a:srgbClr val="FF0000"/>
                </a:solidFill>
                <a:latin typeface="Times New Roman" pitchFamily="18" charset="0"/>
                <a:cs typeface="Times New Roman" pitchFamily="18" charset="0"/>
              </a:rPr>
              <a:t>психоэмоциональных</a:t>
            </a:r>
            <a:r>
              <a:rPr lang="ru-RU" sz="1400" dirty="0" smtClean="0">
                <a:solidFill>
                  <a:srgbClr val="FF0000"/>
                </a:solidFill>
                <a:latin typeface="Times New Roman" pitchFamily="18" charset="0"/>
                <a:cs typeface="Times New Roman" pitchFamily="18" charset="0"/>
              </a:rPr>
              <a:t> особенностей детей </a:t>
            </a:r>
            <a:endParaRPr lang="ru-RU" sz="1400" dirty="0">
              <a:solidFill>
                <a:srgbClr val="FF0000"/>
              </a:solidFill>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txBody>
          <a:bodyPr>
            <a:normAutofit/>
          </a:bodyPr>
          <a:lstStyle/>
          <a:p>
            <a:r>
              <a:rPr lang="ru-RU" sz="1600" b="1" dirty="0" smtClean="0">
                <a:latin typeface="Times New Roman" pitchFamily="18" charset="0"/>
                <a:cs typeface="Times New Roman" pitchFamily="18" charset="0"/>
              </a:rPr>
              <a:t>ООП ДО разрабатывается и утверждается ДОО самостоятельно </a:t>
            </a:r>
            <a:endParaRPr lang="ru-RU" sz="1600" b="1" dirty="0">
              <a:latin typeface="Times New Roman" pitchFamily="18" charset="0"/>
              <a:cs typeface="Times New Roman" pitchFamily="18" charset="0"/>
            </a:endParaRPr>
          </a:p>
        </p:txBody>
      </p:sp>
      <p:sp>
        <p:nvSpPr>
          <p:cNvPr id="3" name="Содержимое 2"/>
          <p:cNvSpPr>
            <a:spLocks noGrp="1"/>
          </p:cNvSpPr>
          <p:nvPr>
            <p:ph sz="half" idx="1"/>
          </p:nvPr>
        </p:nvSpPr>
        <p:spPr>
          <a:xfrm>
            <a:off x="457200" y="857232"/>
            <a:ext cx="4038600" cy="5268931"/>
          </a:xfrm>
        </p:spPr>
        <p:txBody>
          <a:bodyPr>
            <a:normAutofit/>
          </a:bodyPr>
          <a:lstStyle/>
          <a:p>
            <a:pPr>
              <a:buNone/>
            </a:pPr>
            <a:r>
              <a:rPr lang="ru-RU" sz="1400" b="1" dirty="0" smtClean="0">
                <a:latin typeface="Times New Roman" pitchFamily="18" charset="0"/>
                <a:cs typeface="Times New Roman" pitchFamily="18" charset="0"/>
              </a:rPr>
              <a:t>Обязательная часть</a:t>
            </a:r>
            <a:r>
              <a:rPr lang="ru-RU" sz="1400" b="1" dirty="0" smtClean="0">
                <a:latin typeface="Times New Roman" pitchFamily="18" charset="0"/>
                <a:cs typeface="Times New Roman" pitchFamily="18" charset="0"/>
              </a:rPr>
              <a:t>: не менее 60</a:t>
            </a:r>
            <a:r>
              <a:rPr lang="ru-RU" sz="1400" b="1" dirty="0" smtClean="0">
                <a:latin typeface="Times New Roman" pitchFamily="18" charset="0"/>
                <a:cs typeface="Times New Roman" pitchFamily="18" charset="0"/>
              </a:rPr>
              <a:t>%</a:t>
            </a:r>
          </a:p>
          <a:p>
            <a:pPr algn="ctr">
              <a:buNone/>
            </a:pPr>
            <a:r>
              <a:rPr lang="ru-RU" sz="1400" dirty="0" smtClean="0">
                <a:latin typeface="Times New Roman" pitchFamily="18" charset="0"/>
                <a:cs typeface="Times New Roman" pitchFamily="18" charset="0"/>
              </a:rPr>
              <a:t>Было:</a:t>
            </a:r>
          </a:p>
          <a:p>
            <a:pPr>
              <a:buNone/>
            </a:pPr>
            <a:r>
              <a:rPr lang="ru-RU" sz="1400" dirty="0" smtClean="0">
                <a:latin typeface="Times New Roman" pitchFamily="18" charset="0"/>
                <a:cs typeface="Times New Roman" pitchFamily="18" charset="0"/>
              </a:rPr>
              <a:t>На основе: </a:t>
            </a:r>
            <a:endParaRPr lang="ru-RU" sz="1400" dirty="0" smtClean="0">
              <a:latin typeface="Times New Roman" pitchFamily="18" charset="0"/>
              <a:cs typeface="Times New Roman" pitchFamily="18" charset="0"/>
            </a:endParaRPr>
          </a:p>
          <a:p>
            <a:pPr>
              <a:buNone/>
            </a:pPr>
            <a:r>
              <a:rPr lang="ru-RU" sz="1400"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ФГОС ДО С учетом: </a:t>
            </a:r>
            <a:endParaRPr lang="ru-RU" sz="1400" dirty="0" smtClean="0">
              <a:latin typeface="Times New Roman" pitchFamily="18" charset="0"/>
              <a:cs typeface="Times New Roman" pitchFamily="18" charset="0"/>
            </a:endParaRPr>
          </a:p>
          <a:p>
            <a:pPr>
              <a:buNone/>
            </a:pPr>
            <a:r>
              <a:rPr lang="ru-RU" sz="1400"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ПООП ДО </a:t>
            </a:r>
            <a:r>
              <a:rPr lang="ru-RU" sz="1400" dirty="0" smtClean="0">
                <a:latin typeface="Times New Roman" pitchFamily="18" charset="0"/>
                <a:cs typeface="Times New Roman" pitchFamily="18" charset="0"/>
              </a:rPr>
              <a:t> </a:t>
            </a:r>
          </a:p>
          <a:p>
            <a:pPr>
              <a:buNone/>
            </a:pPr>
            <a:r>
              <a:rPr lang="ru-RU" sz="1400"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авторских комплексных и </a:t>
            </a:r>
            <a:r>
              <a:rPr lang="ru-RU" sz="1400" dirty="0" smtClean="0">
                <a:latin typeface="Times New Roman" pitchFamily="18" charset="0"/>
                <a:cs typeface="Times New Roman" pitchFamily="18" charset="0"/>
              </a:rPr>
              <a:t>парциальных образовательных </a:t>
            </a:r>
            <a:r>
              <a:rPr lang="ru-RU" sz="1400" dirty="0" smtClean="0">
                <a:latin typeface="Times New Roman" pitchFamily="18" charset="0"/>
                <a:cs typeface="Times New Roman" pitchFamily="18" charset="0"/>
              </a:rPr>
              <a:t>программ дошкольного </a:t>
            </a:r>
            <a:r>
              <a:rPr lang="ru-RU" sz="1400" dirty="0" smtClean="0">
                <a:latin typeface="Times New Roman" pitchFamily="18" charset="0"/>
                <a:cs typeface="Times New Roman" pitchFamily="18" charset="0"/>
              </a:rPr>
              <a:t>образования</a:t>
            </a:r>
          </a:p>
          <a:p>
            <a:endParaRPr lang="ru-RU" sz="1400" dirty="0" smtClean="0">
              <a:latin typeface="Times New Roman" pitchFamily="18" charset="0"/>
              <a:cs typeface="Times New Roman" pitchFamily="18" charset="0"/>
            </a:endParaRPr>
          </a:p>
          <a:p>
            <a:pPr algn="ctr">
              <a:buNone/>
            </a:pPr>
            <a:r>
              <a:rPr lang="ru-RU" sz="1400" dirty="0" smtClean="0">
                <a:solidFill>
                  <a:srgbClr val="FF0000"/>
                </a:solidFill>
                <a:latin typeface="Times New Roman" pitchFamily="18" charset="0"/>
                <a:cs typeface="Times New Roman" pitchFamily="18" charset="0"/>
              </a:rPr>
              <a:t>СТАЛО </a:t>
            </a:r>
            <a:endParaRPr lang="ru-RU" sz="1400" dirty="0" smtClean="0">
              <a:solidFill>
                <a:srgbClr val="FF0000"/>
              </a:solidFill>
              <a:latin typeface="Times New Roman" pitchFamily="18" charset="0"/>
              <a:cs typeface="Times New Roman" pitchFamily="18" charset="0"/>
            </a:endParaRPr>
          </a:p>
          <a:p>
            <a:pPr>
              <a:buNone/>
            </a:pPr>
            <a:r>
              <a:rPr lang="ru-RU" sz="1400" dirty="0" smtClean="0">
                <a:solidFill>
                  <a:srgbClr val="FF0000"/>
                </a:solidFill>
                <a:latin typeface="Times New Roman" pitchFamily="18" charset="0"/>
                <a:cs typeface="Times New Roman" pitchFamily="18" charset="0"/>
              </a:rPr>
              <a:t>На основе: </a:t>
            </a:r>
            <a:endParaRPr lang="ru-RU" sz="1400" dirty="0" smtClean="0">
              <a:solidFill>
                <a:srgbClr val="FF0000"/>
              </a:solidFill>
              <a:latin typeface="Times New Roman" pitchFamily="18" charset="0"/>
              <a:cs typeface="Times New Roman" pitchFamily="18" charset="0"/>
            </a:endParaRPr>
          </a:p>
          <a:p>
            <a:pPr>
              <a:buNone/>
            </a:pPr>
            <a:r>
              <a:rPr lang="ru-RU" sz="1400" dirty="0" smtClean="0">
                <a:solidFill>
                  <a:srgbClr val="FF0000"/>
                </a:solidFill>
                <a:latin typeface="Times New Roman" pitchFamily="18" charset="0"/>
                <a:cs typeface="Times New Roman" pitchFamily="18" charset="0"/>
              </a:rPr>
              <a:t>• </a:t>
            </a:r>
            <a:r>
              <a:rPr lang="ru-RU" sz="1400" dirty="0" smtClean="0">
                <a:solidFill>
                  <a:srgbClr val="FF0000"/>
                </a:solidFill>
                <a:latin typeface="Times New Roman" pitchFamily="18" charset="0"/>
                <a:cs typeface="Times New Roman" pitchFamily="18" charset="0"/>
              </a:rPr>
              <a:t>ФГОС ДО </a:t>
            </a:r>
            <a:endParaRPr lang="ru-RU" sz="1400" dirty="0" smtClean="0">
              <a:solidFill>
                <a:srgbClr val="FF0000"/>
              </a:solidFill>
              <a:latin typeface="Times New Roman" pitchFamily="18" charset="0"/>
              <a:cs typeface="Times New Roman" pitchFamily="18" charset="0"/>
            </a:endParaRPr>
          </a:p>
          <a:p>
            <a:pPr>
              <a:buNone/>
            </a:pPr>
            <a:r>
              <a:rPr lang="ru-RU" sz="1400" dirty="0" smtClean="0">
                <a:solidFill>
                  <a:srgbClr val="FF0000"/>
                </a:solidFill>
                <a:latin typeface="Times New Roman" pitchFamily="18" charset="0"/>
                <a:cs typeface="Times New Roman" pitchFamily="18" charset="0"/>
              </a:rPr>
              <a:t>• </a:t>
            </a:r>
            <a:r>
              <a:rPr lang="ru-RU" sz="1400" dirty="0" smtClean="0">
                <a:solidFill>
                  <a:srgbClr val="FF0000"/>
                </a:solidFill>
                <a:latin typeface="Times New Roman" pitchFamily="18" charset="0"/>
                <a:cs typeface="Times New Roman" pitchFamily="18" charset="0"/>
              </a:rPr>
              <a:t>ФОП ДО С учетом</a:t>
            </a:r>
            <a:r>
              <a:rPr lang="ru-RU" sz="1400" dirty="0" smtClean="0">
                <a:solidFill>
                  <a:srgbClr val="FF0000"/>
                </a:solidFill>
                <a:latin typeface="Times New Roman" pitchFamily="18" charset="0"/>
                <a:cs typeface="Times New Roman" pitchFamily="18" charset="0"/>
              </a:rPr>
              <a:t>:</a:t>
            </a:r>
          </a:p>
          <a:p>
            <a:pPr>
              <a:buNone/>
            </a:pPr>
            <a:r>
              <a:rPr lang="ru-RU" sz="1400" dirty="0" smtClean="0">
                <a:solidFill>
                  <a:srgbClr val="FF0000"/>
                </a:solidFill>
                <a:latin typeface="Times New Roman" pitchFamily="18" charset="0"/>
                <a:cs typeface="Times New Roman" pitchFamily="18" charset="0"/>
              </a:rPr>
              <a:t> </a:t>
            </a:r>
            <a:r>
              <a:rPr lang="ru-RU" sz="1400" dirty="0" smtClean="0">
                <a:solidFill>
                  <a:srgbClr val="FF0000"/>
                </a:solidFill>
                <a:latin typeface="Times New Roman" pitchFamily="18" charset="0"/>
                <a:cs typeface="Times New Roman" pitchFamily="18" charset="0"/>
              </a:rPr>
              <a:t>• авторских технологий и методик </a:t>
            </a:r>
            <a:endParaRPr lang="ru-RU" sz="1400" dirty="0" smtClean="0">
              <a:solidFill>
                <a:srgbClr val="FF0000"/>
              </a:solidFill>
              <a:latin typeface="Times New Roman" pitchFamily="18" charset="0"/>
              <a:cs typeface="Times New Roman" pitchFamily="18" charset="0"/>
            </a:endParaRPr>
          </a:p>
          <a:p>
            <a:pPr>
              <a:buNone/>
            </a:pPr>
            <a:r>
              <a:rPr lang="ru-RU" sz="1400" dirty="0" smtClean="0">
                <a:solidFill>
                  <a:srgbClr val="FF0000"/>
                </a:solidFill>
                <a:latin typeface="Times New Roman" pitchFamily="18" charset="0"/>
                <a:cs typeface="Times New Roman" pitchFamily="18" charset="0"/>
              </a:rPr>
              <a:t>• </a:t>
            </a:r>
            <a:r>
              <a:rPr lang="ru-RU" sz="1400" dirty="0" smtClean="0">
                <a:solidFill>
                  <a:srgbClr val="FF0000"/>
                </a:solidFill>
                <a:latin typeface="Times New Roman" pitchFamily="18" charset="0"/>
                <a:cs typeface="Times New Roman" pitchFamily="18" charset="0"/>
              </a:rPr>
              <a:t>линейки пособий к комплексным авторским программам дошкольного образования </a:t>
            </a:r>
            <a:endParaRPr lang="ru-RU" sz="1400" dirty="0">
              <a:solidFill>
                <a:srgbClr val="FF0000"/>
              </a:solidFill>
              <a:latin typeface="Times New Roman" pitchFamily="18" charset="0"/>
              <a:cs typeface="Times New Roman" pitchFamily="18" charset="0"/>
            </a:endParaRPr>
          </a:p>
        </p:txBody>
      </p:sp>
      <p:sp>
        <p:nvSpPr>
          <p:cNvPr id="4" name="Содержимое 3"/>
          <p:cNvSpPr>
            <a:spLocks noGrp="1"/>
          </p:cNvSpPr>
          <p:nvPr>
            <p:ph sz="half" idx="2"/>
          </p:nvPr>
        </p:nvSpPr>
        <p:spPr>
          <a:xfrm>
            <a:off x="4572000" y="714356"/>
            <a:ext cx="4357718" cy="6143644"/>
          </a:xfrm>
        </p:spPr>
        <p:txBody>
          <a:bodyPr>
            <a:noAutofit/>
          </a:bodyPr>
          <a:lstStyle/>
          <a:p>
            <a:pPr>
              <a:buNone/>
            </a:pPr>
            <a:r>
              <a:rPr lang="ru-RU" sz="1400" b="1" dirty="0" smtClean="0">
                <a:latin typeface="Times New Roman" pitchFamily="18" charset="0"/>
                <a:cs typeface="Times New Roman" pitchFamily="18" charset="0"/>
              </a:rPr>
              <a:t>Часть, формируемая участниками образовательных отношений (вариативная): не более 40% </a:t>
            </a:r>
            <a:endParaRPr lang="ru-RU" sz="1400" b="1" dirty="0" smtClean="0">
              <a:latin typeface="Times New Roman" pitchFamily="18" charset="0"/>
              <a:cs typeface="Times New Roman" pitchFamily="18" charset="0"/>
            </a:endParaRPr>
          </a:p>
          <a:p>
            <a:pPr>
              <a:buNone/>
            </a:pPr>
            <a:r>
              <a:rPr lang="ru-RU" sz="1400" dirty="0" smtClean="0">
                <a:latin typeface="Times New Roman" pitchFamily="18" charset="0"/>
                <a:cs typeface="Times New Roman" pitchFamily="18" charset="0"/>
              </a:rPr>
              <a:t>Исходя из</a:t>
            </a:r>
            <a:r>
              <a:rPr lang="ru-RU" sz="1400" dirty="0" smtClean="0">
                <a:latin typeface="Times New Roman" pitchFamily="18" charset="0"/>
                <a:cs typeface="Times New Roman" pitchFamily="18" charset="0"/>
              </a:rPr>
              <a:t>:</a:t>
            </a:r>
          </a:p>
          <a:p>
            <a:pPr>
              <a:buNone/>
            </a:pPr>
            <a:r>
              <a:rPr lang="ru-RU" sz="1400"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 Образовательных потребностей и интересов детей, запросов родителей </a:t>
            </a:r>
            <a:endParaRPr lang="ru-RU" sz="1400" dirty="0" smtClean="0">
              <a:latin typeface="Times New Roman" pitchFamily="18" charset="0"/>
              <a:cs typeface="Times New Roman" pitchFamily="18" charset="0"/>
            </a:endParaRPr>
          </a:p>
          <a:p>
            <a:pPr>
              <a:buNone/>
            </a:pPr>
            <a:r>
              <a:rPr lang="ru-RU" sz="1400"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Возможностей педагогического коллектива </a:t>
            </a:r>
            <a:endParaRPr lang="ru-RU" sz="1400" dirty="0" smtClean="0">
              <a:latin typeface="Times New Roman" pitchFamily="18" charset="0"/>
              <a:cs typeface="Times New Roman" pitchFamily="18" charset="0"/>
            </a:endParaRPr>
          </a:p>
          <a:p>
            <a:pPr>
              <a:buNone/>
            </a:pPr>
            <a:r>
              <a:rPr lang="ru-RU" sz="1400"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Специфики </a:t>
            </a:r>
            <a:r>
              <a:rPr lang="ru-RU" sz="1400" dirty="0" err="1" smtClean="0">
                <a:latin typeface="Times New Roman" pitchFamily="18" charset="0"/>
                <a:cs typeface="Times New Roman" pitchFamily="18" charset="0"/>
              </a:rPr>
              <a:t>этнонациональных</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социокультурных</a:t>
            </a:r>
            <a:r>
              <a:rPr lang="ru-RU" sz="1400" dirty="0" smtClean="0">
                <a:latin typeface="Times New Roman" pitchFamily="18" charset="0"/>
                <a:cs typeface="Times New Roman" pitchFamily="18" charset="0"/>
              </a:rPr>
              <a:t> условий </a:t>
            </a:r>
            <a:endParaRPr lang="ru-RU" sz="1400" dirty="0" smtClean="0">
              <a:latin typeface="Times New Roman" pitchFamily="18" charset="0"/>
              <a:cs typeface="Times New Roman" pitchFamily="18" charset="0"/>
            </a:endParaRPr>
          </a:p>
          <a:p>
            <a:pPr>
              <a:buNone/>
            </a:pPr>
            <a:r>
              <a:rPr lang="ru-RU" sz="1400"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Сложившихся традиций ДОО или </a:t>
            </a:r>
            <a:r>
              <a:rPr lang="ru-RU" sz="1400" dirty="0" smtClean="0">
                <a:latin typeface="Times New Roman" pitchFamily="18" charset="0"/>
                <a:cs typeface="Times New Roman" pitchFamily="18" charset="0"/>
              </a:rPr>
              <a:t>группы</a:t>
            </a:r>
          </a:p>
          <a:p>
            <a:pPr>
              <a:buNone/>
            </a:pPr>
            <a:r>
              <a:rPr lang="ru-RU" sz="1400"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 Выбора коллективом ДОО авторских парциальных образовательных программ дошкольного </a:t>
            </a:r>
            <a:r>
              <a:rPr lang="ru-RU" sz="1400" dirty="0" smtClean="0">
                <a:latin typeface="Times New Roman" pitchFamily="18" charset="0"/>
                <a:cs typeface="Times New Roman" pitchFamily="18" charset="0"/>
              </a:rPr>
              <a:t>образования</a:t>
            </a:r>
          </a:p>
          <a:p>
            <a:pPr algn="ctr">
              <a:buNone/>
            </a:pPr>
            <a:r>
              <a:rPr lang="ru-RU" sz="1400" dirty="0" smtClean="0">
                <a:solidFill>
                  <a:srgbClr val="FF0000"/>
                </a:solidFill>
                <a:latin typeface="Times New Roman" pitchFamily="18" charset="0"/>
                <a:cs typeface="Times New Roman" pitchFamily="18" charset="0"/>
              </a:rPr>
              <a:t>Стало </a:t>
            </a:r>
          </a:p>
          <a:p>
            <a:pPr>
              <a:buNone/>
            </a:pPr>
            <a:r>
              <a:rPr lang="ru-RU" sz="1400" dirty="0" smtClean="0">
                <a:solidFill>
                  <a:srgbClr val="FF0000"/>
                </a:solidFill>
                <a:latin typeface="Times New Roman" pitchFamily="18" charset="0"/>
                <a:cs typeface="Times New Roman" pitchFamily="18" charset="0"/>
              </a:rPr>
              <a:t>Выбор содержания и технологий ориентирован на специфику</a:t>
            </a:r>
            <a:r>
              <a:rPr lang="ru-RU" sz="1400" dirty="0" smtClean="0">
                <a:solidFill>
                  <a:srgbClr val="FF0000"/>
                </a:solidFill>
                <a:latin typeface="Times New Roman" pitchFamily="18" charset="0"/>
                <a:cs typeface="Times New Roman" pitchFamily="18" charset="0"/>
              </a:rPr>
              <a:t>:</a:t>
            </a:r>
          </a:p>
          <a:p>
            <a:pPr>
              <a:buNone/>
            </a:pPr>
            <a:r>
              <a:rPr lang="ru-RU" sz="1400" dirty="0" smtClean="0">
                <a:solidFill>
                  <a:srgbClr val="FF0000"/>
                </a:solidFill>
                <a:latin typeface="Times New Roman" pitchFamily="18" charset="0"/>
                <a:cs typeface="Times New Roman" pitchFamily="18" charset="0"/>
              </a:rPr>
              <a:t>• </a:t>
            </a:r>
            <a:r>
              <a:rPr lang="ru-RU" sz="1400" dirty="0" smtClean="0">
                <a:solidFill>
                  <a:srgbClr val="FF0000"/>
                </a:solidFill>
                <a:latin typeface="Times New Roman" pitchFamily="18" charset="0"/>
                <a:cs typeface="Times New Roman" pitchFamily="18" charset="0"/>
              </a:rPr>
              <a:t>Специфики </a:t>
            </a:r>
            <a:r>
              <a:rPr lang="ru-RU" sz="1400" dirty="0" err="1" smtClean="0">
                <a:solidFill>
                  <a:srgbClr val="FF0000"/>
                </a:solidFill>
                <a:latin typeface="Times New Roman" pitchFamily="18" charset="0"/>
                <a:cs typeface="Times New Roman" pitchFamily="18" charset="0"/>
              </a:rPr>
              <a:t>этнонациональных</a:t>
            </a:r>
            <a:r>
              <a:rPr lang="ru-RU" sz="1400" dirty="0" smtClean="0">
                <a:solidFill>
                  <a:srgbClr val="FF0000"/>
                </a:solidFill>
                <a:latin typeface="Times New Roman" pitchFamily="18" charset="0"/>
                <a:cs typeface="Times New Roman" pitchFamily="18" charset="0"/>
              </a:rPr>
              <a:t>, </a:t>
            </a:r>
            <a:r>
              <a:rPr lang="ru-RU" sz="1400" dirty="0" err="1" smtClean="0">
                <a:solidFill>
                  <a:srgbClr val="FF0000"/>
                </a:solidFill>
                <a:latin typeface="Times New Roman" pitchFamily="18" charset="0"/>
                <a:cs typeface="Times New Roman" pitchFamily="18" charset="0"/>
              </a:rPr>
              <a:t>социокультурных</a:t>
            </a:r>
            <a:r>
              <a:rPr lang="ru-RU" sz="1400" dirty="0" smtClean="0">
                <a:solidFill>
                  <a:srgbClr val="FF0000"/>
                </a:solidFill>
                <a:latin typeface="Times New Roman" pitchFamily="18" charset="0"/>
                <a:cs typeface="Times New Roman" pitchFamily="18" charset="0"/>
              </a:rPr>
              <a:t>, и иных условий, в т.ч. </a:t>
            </a:r>
            <a:r>
              <a:rPr lang="ru-RU" sz="1400" dirty="0" smtClean="0">
                <a:solidFill>
                  <a:srgbClr val="FF0000"/>
                </a:solidFill>
                <a:latin typeface="Times New Roman" pitchFamily="18" charset="0"/>
                <a:cs typeface="Times New Roman" pitchFamily="18" charset="0"/>
              </a:rPr>
              <a:t>Региональных</a:t>
            </a:r>
          </a:p>
          <a:p>
            <a:pPr>
              <a:buNone/>
            </a:pPr>
            <a:r>
              <a:rPr lang="ru-RU" sz="1400" dirty="0" smtClean="0">
                <a:solidFill>
                  <a:srgbClr val="FF0000"/>
                </a:solidFill>
                <a:latin typeface="Times New Roman" pitchFamily="18" charset="0"/>
                <a:cs typeface="Times New Roman" pitchFamily="18" charset="0"/>
              </a:rPr>
              <a:t> </a:t>
            </a:r>
            <a:r>
              <a:rPr lang="ru-RU" sz="1400" dirty="0" smtClean="0">
                <a:solidFill>
                  <a:srgbClr val="FF0000"/>
                </a:solidFill>
                <a:latin typeface="Times New Roman" pitchFamily="18" charset="0"/>
                <a:cs typeface="Times New Roman" pitchFamily="18" charset="0"/>
              </a:rPr>
              <a:t>• Сложившихся традиций ДОО или группы </a:t>
            </a:r>
            <a:endParaRPr lang="ru-RU" sz="1400" dirty="0" smtClean="0">
              <a:solidFill>
                <a:srgbClr val="FF0000"/>
              </a:solidFill>
              <a:latin typeface="Times New Roman" pitchFamily="18" charset="0"/>
              <a:cs typeface="Times New Roman" pitchFamily="18" charset="0"/>
            </a:endParaRPr>
          </a:p>
          <a:p>
            <a:pPr>
              <a:buNone/>
            </a:pPr>
            <a:r>
              <a:rPr lang="ru-RU" sz="1400" dirty="0" smtClean="0">
                <a:solidFill>
                  <a:srgbClr val="FF0000"/>
                </a:solidFill>
                <a:latin typeface="Times New Roman" pitchFamily="18" charset="0"/>
                <a:cs typeface="Times New Roman" pitchFamily="18" charset="0"/>
              </a:rPr>
              <a:t>• </a:t>
            </a:r>
            <a:r>
              <a:rPr lang="ru-RU" sz="1400" dirty="0" smtClean="0">
                <a:solidFill>
                  <a:srgbClr val="FF0000"/>
                </a:solidFill>
                <a:latin typeface="Times New Roman" pitchFamily="18" charset="0"/>
                <a:cs typeface="Times New Roman" pitchFamily="18" charset="0"/>
              </a:rPr>
              <a:t>Выбора авторских парциальных образовательных программ дошкольного образования </a:t>
            </a:r>
            <a:endParaRPr lang="ru-RU" sz="1400" dirty="0" smtClean="0">
              <a:solidFill>
                <a:srgbClr val="FF0000"/>
              </a:solidFill>
              <a:latin typeface="Times New Roman" pitchFamily="18" charset="0"/>
              <a:cs typeface="Times New Roman" pitchFamily="18" charset="0"/>
            </a:endParaRPr>
          </a:p>
          <a:p>
            <a:pPr>
              <a:buNone/>
            </a:pPr>
            <a:r>
              <a:rPr lang="ru-RU" sz="1400" dirty="0" smtClean="0">
                <a:solidFill>
                  <a:srgbClr val="FF0000"/>
                </a:solidFill>
                <a:latin typeface="Times New Roman" pitchFamily="18" charset="0"/>
                <a:cs typeface="Times New Roman" pitchFamily="18" charset="0"/>
              </a:rPr>
              <a:t>• </a:t>
            </a:r>
            <a:r>
              <a:rPr lang="ru-RU" sz="1400" dirty="0" smtClean="0">
                <a:solidFill>
                  <a:srgbClr val="FF0000"/>
                </a:solidFill>
                <a:latin typeface="Times New Roman" pitchFamily="18" charset="0"/>
                <a:cs typeface="Times New Roman" pitchFamily="18" charset="0"/>
              </a:rPr>
              <a:t>Выбора форм организации работы с детьми, которые в наибольшей степени соответствуют потребностям и интересам детей, а также возможностям педагогического коллектива и ДОО в целом </a:t>
            </a:r>
            <a:endParaRPr lang="ru-RU" sz="1400" dirty="0">
              <a:solidFill>
                <a:srgbClr val="FF0000"/>
              </a:solidFill>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ctrTitle"/>
          </p:nvPr>
        </p:nvSpPr>
        <p:spPr>
          <a:xfrm>
            <a:off x="428596" y="857232"/>
            <a:ext cx="8458200" cy="4643470"/>
          </a:xfrm>
        </p:spPr>
        <p:txBody>
          <a:bodyPr>
            <a:normAutofit/>
          </a:bodyPr>
          <a:lstStyle/>
          <a:p>
            <a:r>
              <a:rPr lang="ru-RU" sz="1600" dirty="0" smtClean="0">
                <a:latin typeface="Times New Roman" pitchFamily="18" charset="0"/>
                <a:cs typeface="Times New Roman" pitchFamily="18" charset="0"/>
              </a:rPr>
              <a:t>Федеральный закон от 29декабря 2012 г. № 273 ФЗ «Об образовании в Российской Федерации» Статья 28. Компетенции, права, обязанности и ответственность образовательной организации: П. 2. Образовательные организации при реализации образовательных программ свободны в определении содержания образования, </a:t>
            </a:r>
            <a:r>
              <a:rPr lang="ru-RU" sz="1600" dirty="0" smtClean="0">
                <a:solidFill>
                  <a:srgbClr val="FF0000"/>
                </a:solidFill>
                <a:latin typeface="Times New Roman" pitchFamily="18" charset="0"/>
                <a:cs typeface="Times New Roman" pitchFamily="18" charset="0"/>
              </a:rPr>
              <a:t>выборе образовательных технологий, а также в выборе учебно-методического обеспечения</a:t>
            </a:r>
            <a:r>
              <a:rPr lang="ru-RU" sz="1600" dirty="0" smtClean="0">
                <a:latin typeface="Times New Roman" pitchFamily="18" charset="0"/>
                <a:cs typeface="Times New Roman" pitchFamily="18" charset="0"/>
              </a:rPr>
              <a:t>, если иное не установлено настоящим Федеральным </a:t>
            </a:r>
            <a:r>
              <a:rPr lang="ru-RU" sz="1600" dirty="0" smtClean="0">
                <a:latin typeface="Times New Roman" pitchFamily="18" charset="0"/>
                <a:cs typeface="Times New Roman" pitchFamily="18" charset="0"/>
              </a:rPr>
              <a:t>законом </a:t>
            </a:r>
            <a:endParaRPr lang="ru-RU" sz="16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2852"/>
            <a:ext cx="8229600" cy="5983311"/>
          </a:xfrm>
        </p:spPr>
        <p:txBody>
          <a:bodyPr/>
          <a:lstStyle/>
          <a:p>
            <a:pPr algn="ctr">
              <a:buNone/>
            </a:pPr>
            <a:r>
              <a:rPr lang="ru-RU" sz="1800" dirty="0" smtClean="0">
                <a:latin typeface="Times New Roman" pitchFamily="18" charset="0"/>
                <a:cs typeface="Times New Roman" pitchFamily="18" charset="0"/>
              </a:rPr>
              <a:t>Заявлено, что Министерство просвещения Российской Федерации будет реализовывать организационно-методическое сопровождение реализации </a:t>
            </a:r>
            <a:r>
              <a:rPr lang="ru-RU" sz="1800" dirty="0" smtClean="0">
                <a:latin typeface="Times New Roman" pitchFamily="18" charset="0"/>
                <a:cs typeface="Times New Roman" pitchFamily="18" charset="0"/>
              </a:rPr>
              <a:t>ФОП</a:t>
            </a:r>
          </a:p>
          <a:p>
            <a:pPr>
              <a:buNone/>
            </a:pPr>
            <a:endParaRPr lang="ru-RU" dirty="0" smtClean="0"/>
          </a:p>
          <a:p>
            <a:pPr>
              <a:buNone/>
            </a:pPr>
            <a:endParaRPr lang="ru-RU" dirty="0" smtClean="0"/>
          </a:p>
          <a:p>
            <a:pPr algn="ctr">
              <a:buNone/>
            </a:pPr>
            <a:endParaRPr lang="ru-RU" dirty="0" smtClean="0"/>
          </a:p>
          <a:p>
            <a:pPr algn="ctr">
              <a:buNone/>
            </a:pPr>
            <a:r>
              <a:rPr lang="ru-RU" sz="1800" dirty="0" smtClean="0">
                <a:latin typeface="Times New Roman" pitchFamily="18" charset="0"/>
                <a:cs typeface="Times New Roman" pitchFamily="18" charset="0"/>
              </a:rPr>
              <a:t>готовятся </a:t>
            </a:r>
            <a:r>
              <a:rPr lang="ru-RU" sz="1800" dirty="0" smtClean="0">
                <a:latin typeface="Times New Roman" pitchFamily="18" charset="0"/>
                <a:cs typeface="Times New Roman" pitchFamily="18" charset="0"/>
              </a:rPr>
              <a:t>методические рекомендации по переходу на ФОП ДО, по реализации ООП на основе ФОП ДО </a:t>
            </a:r>
            <a:endParaRPr lang="ru-RU" sz="1800" dirty="0">
              <a:latin typeface="Times New Roman" pitchFamily="18" charset="0"/>
              <a:cs typeface="Times New Roman" pitchFamily="18" charset="0"/>
            </a:endParaRPr>
          </a:p>
        </p:txBody>
      </p:sp>
      <p:sp>
        <p:nvSpPr>
          <p:cNvPr id="4" name="Стрелка вниз 3"/>
          <p:cNvSpPr/>
          <p:nvPr/>
        </p:nvSpPr>
        <p:spPr>
          <a:xfrm>
            <a:off x="3857620" y="1285860"/>
            <a:ext cx="1214446" cy="14287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numCol="2">
            <a:normAutofit fontScale="32500" lnSpcReduction="20000"/>
          </a:bodyPr>
          <a:lstStyle/>
          <a:p>
            <a:pPr>
              <a:buNone/>
            </a:pPr>
            <a:r>
              <a:rPr lang="ru-RU" sz="4900" b="1" dirty="0" smtClean="0">
                <a:solidFill>
                  <a:srgbClr val="FF0000"/>
                </a:solidFill>
                <a:latin typeface="Times New Roman" pitchFamily="18" charset="0"/>
                <a:cs typeface="Times New Roman" pitchFamily="18" charset="0"/>
              </a:rPr>
              <a:t>Важно: </a:t>
            </a:r>
          </a:p>
          <a:p>
            <a:pPr>
              <a:buNone/>
            </a:pPr>
            <a:endParaRPr lang="ru-RU" dirty="0" smtClean="0"/>
          </a:p>
          <a:p>
            <a:pPr>
              <a:buNone/>
            </a:pPr>
            <a:endParaRPr lang="ru-RU" dirty="0" smtClean="0"/>
          </a:p>
          <a:p>
            <a:pPr>
              <a:buNone/>
            </a:pPr>
            <a:r>
              <a:rPr lang="ru-RU" sz="4300" dirty="0" smtClean="0">
                <a:latin typeface="Times New Roman" pitchFamily="18" charset="0"/>
                <a:cs typeface="Times New Roman" pitchFamily="18" charset="0"/>
              </a:rPr>
              <a:t>ООП ДО должны </a:t>
            </a:r>
            <a:r>
              <a:rPr lang="ru-RU" sz="4300" dirty="0" smtClean="0">
                <a:latin typeface="Times New Roman" pitchFamily="18" charset="0"/>
                <a:cs typeface="Times New Roman" pitchFamily="18" charset="0"/>
              </a:rPr>
              <a:t>быть </a:t>
            </a:r>
          </a:p>
          <a:p>
            <a:pPr>
              <a:buNone/>
            </a:pPr>
            <a:r>
              <a:rPr lang="ru-RU" sz="4300" dirty="0" smtClean="0">
                <a:latin typeface="Times New Roman" pitchFamily="18" charset="0"/>
                <a:cs typeface="Times New Roman" pitchFamily="18" charset="0"/>
              </a:rPr>
              <a:t> </a:t>
            </a:r>
            <a:r>
              <a:rPr lang="ru-RU" sz="4300" dirty="0" smtClean="0">
                <a:latin typeface="Times New Roman" pitchFamily="18" charset="0"/>
                <a:cs typeface="Times New Roman" pitchFamily="18" charset="0"/>
              </a:rPr>
              <a:t>приведены в соответствие с ФОП ДО к </a:t>
            </a:r>
            <a:r>
              <a:rPr lang="ru-RU" sz="4300" dirty="0" smtClean="0">
                <a:latin typeface="Times New Roman" pitchFamily="18" charset="0"/>
                <a:cs typeface="Times New Roman" pitchFamily="18" charset="0"/>
              </a:rPr>
              <a:t>01.09.2023      </a:t>
            </a:r>
          </a:p>
          <a:p>
            <a:pPr>
              <a:buNone/>
            </a:pPr>
            <a:endParaRPr lang="ru-RU" sz="2500" dirty="0" smtClean="0">
              <a:latin typeface="Times New Roman" pitchFamily="18" charset="0"/>
              <a:cs typeface="Times New Roman" pitchFamily="18" charset="0"/>
            </a:endParaRPr>
          </a:p>
          <a:p>
            <a:pPr>
              <a:buNone/>
            </a:pPr>
            <a:endParaRPr lang="ru-RU" sz="2500" dirty="0" smtClean="0">
              <a:latin typeface="Times New Roman" pitchFamily="18" charset="0"/>
              <a:cs typeface="Times New Roman" pitchFamily="18" charset="0"/>
            </a:endParaRPr>
          </a:p>
          <a:p>
            <a:pPr>
              <a:buNone/>
            </a:pPr>
            <a:endParaRPr lang="ru-RU" sz="2500" dirty="0" smtClean="0">
              <a:latin typeface="Times New Roman" pitchFamily="18" charset="0"/>
              <a:cs typeface="Times New Roman" pitchFamily="18" charset="0"/>
            </a:endParaRPr>
          </a:p>
          <a:p>
            <a:pPr>
              <a:buNone/>
            </a:pPr>
            <a:endParaRPr lang="ru-RU" sz="2500" dirty="0" smtClean="0">
              <a:latin typeface="Times New Roman" pitchFamily="18" charset="0"/>
              <a:cs typeface="Times New Roman" pitchFamily="18" charset="0"/>
            </a:endParaRPr>
          </a:p>
          <a:p>
            <a:pPr>
              <a:buNone/>
            </a:pPr>
            <a:endParaRPr lang="ru-RU" sz="2500" dirty="0" smtClean="0">
              <a:latin typeface="Times New Roman" pitchFamily="18" charset="0"/>
              <a:cs typeface="Times New Roman" pitchFamily="18" charset="0"/>
            </a:endParaRPr>
          </a:p>
          <a:p>
            <a:pPr>
              <a:buNone/>
            </a:pPr>
            <a:endParaRPr lang="ru-RU" sz="2500" dirty="0" smtClean="0">
              <a:latin typeface="Times New Roman" pitchFamily="18" charset="0"/>
              <a:cs typeface="Times New Roman" pitchFamily="18" charset="0"/>
            </a:endParaRPr>
          </a:p>
          <a:p>
            <a:pPr>
              <a:buNone/>
            </a:pPr>
            <a:endParaRPr lang="ru-RU" sz="2500" dirty="0" smtClean="0">
              <a:latin typeface="Times New Roman" pitchFamily="18" charset="0"/>
              <a:cs typeface="Times New Roman" pitchFamily="18" charset="0"/>
            </a:endParaRPr>
          </a:p>
          <a:p>
            <a:pPr>
              <a:buNone/>
            </a:pPr>
            <a:r>
              <a:rPr lang="ru-RU" sz="4300" dirty="0" smtClean="0">
                <a:latin typeface="Times New Roman" pitchFamily="18" charset="0"/>
                <a:cs typeface="Times New Roman" pitchFamily="18" charset="0"/>
              </a:rPr>
              <a:t>Все ПООП ДО завершили свое действие </a:t>
            </a:r>
            <a:r>
              <a:rPr lang="ru-RU" sz="4300" dirty="0" smtClean="0">
                <a:latin typeface="Times New Roman" pitchFamily="18" charset="0"/>
                <a:cs typeface="Times New Roman" pitchFamily="18" charset="0"/>
              </a:rPr>
              <a:t>  </a:t>
            </a:r>
          </a:p>
          <a:p>
            <a:pPr>
              <a:buNone/>
            </a:pPr>
            <a:endParaRPr lang="ru-RU" sz="2500" dirty="0" smtClean="0">
              <a:latin typeface="Times New Roman" pitchFamily="18" charset="0"/>
              <a:cs typeface="Times New Roman" pitchFamily="18" charset="0"/>
            </a:endParaRPr>
          </a:p>
          <a:p>
            <a:pPr>
              <a:buNone/>
            </a:pPr>
            <a:endParaRPr lang="ru-RU" sz="2500" dirty="0" smtClean="0">
              <a:latin typeface="Times New Roman" pitchFamily="18" charset="0"/>
              <a:cs typeface="Times New Roman" pitchFamily="18" charset="0"/>
            </a:endParaRPr>
          </a:p>
          <a:p>
            <a:pPr>
              <a:buNone/>
            </a:pPr>
            <a:endParaRPr lang="ru-RU" sz="2500" dirty="0" smtClean="0">
              <a:latin typeface="Times New Roman" pitchFamily="18" charset="0"/>
              <a:cs typeface="Times New Roman" pitchFamily="18" charset="0"/>
            </a:endParaRPr>
          </a:p>
          <a:p>
            <a:pPr>
              <a:buNone/>
            </a:pPr>
            <a:endParaRPr lang="ru-RU" sz="2500" dirty="0" smtClean="0">
              <a:latin typeface="Times New Roman" pitchFamily="18" charset="0"/>
              <a:cs typeface="Times New Roman" pitchFamily="18" charset="0"/>
            </a:endParaRPr>
          </a:p>
          <a:p>
            <a:pPr>
              <a:buNone/>
            </a:pPr>
            <a:r>
              <a:rPr lang="ru-RU" sz="2500" dirty="0" smtClean="0">
                <a:latin typeface="Times New Roman" pitchFamily="18" charset="0"/>
                <a:cs typeface="Times New Roman" pitchFamily="18" charset="0"/>
              </a:rPr>
              <a:t> </a:t>
            </a:r>
            <a:endParaRPr lang="ru-RU" sz="2500" dirty="0" smtClean="0">
              <a:latin typeface="Times New Roman" pitchFamily="18" charset="0"/>
              <a:cs typeface="Times New Roman" pitchFamily="18" charset="0"/>
            </a:endParaRPr>
          </a:p>
          <a:p>
            <a:pPr>
              <a:buNone/>
            </a:pPr>
            <a:r>
              <a:rPr lang="ru-RU" sz="2500" dirty="0" smtClean="0">
                <a:latin typeface="Times New Roman" pitchFamily="18" charset="0"/>
                <a:cs typeface="Times New Roman" pitchFamily="18" charset="0"/>
              </a:rPr>
              <a:t>  </a:t>
            </a:r>
          </a:p>
          <a:p>
            <a:pPr>
              <a:buNone/>
            </a:pPr>
            <a:r>
              <a:rPr lang="ru-RU" sz="4300" dirty="0" smtClean="0">
                <a:latin typeface="Times New Roman" pitchFamily="18" charset="0"/>
                <a:cs typeface="Times New Roman" pitchFamily="18" charset="0"/>
              </a:rPr>
              <a:t>ФОП </a:t>
            </a:r>
            <a:r>
              <a:rPr lang="ru-RU" sz="4300" dirty="0" smtClean="0">
                <a:latin typeface="Times New Roman" pitchFamily="18" charset="0"/>
                <a:cs typeface="Times New Roman" pitchFamily="18" charset="0"/>
              </a:rPr>
              <a:t>ДО включает в себя программу </a:t>
            </a:r>
            <a:r>
              <a:rPr lang="ru-RU" sz="4300" dirty="0" smtClean="0">
                <a:latin typeface="Times New Roman" pitchFamily="18" charset="0"/>
                <a:cs typeface="Times New Roman" pitchFamily="18" charset="0"/>
              </a:rPr>
              <a:t>образования</a:t>
            </a:r>
          </a:p>
          <a:p>
            <a:pPr>
              <a:buNone/>
            </a:pPr>
            <a:r>
              <a:rPr lang="ru-RU" sz="4300" dirty="0" smtClean="0">
                <a:latin typeface="Times New Roman" pitchFamily="18" charset="0"/>
                <a:cs typeface="Times New Roman" pitchFamily="18" charset="0"/>
              </a:rPr>
              <a:t> </a:t>
            </a:r>
            <a:r>
              <a:rPr lang="ru-RU" sz="4300" dirty="0" smtClean="0">
                <a:latin typeface="Times New Roman" pitchFamily="18" charset="0"/>
                <a:cs typeface="Times New Roman" pitchFamily="18" charset="0"/>
              </a:rPr>
              <a:t>и программу воспитания </a:t>
            </a:r>
            <a:endParaRPr lang="ru-RU" sz="4300" dirty="0" smtClean="0">
              <a:latin typeface="Times New Roman" pitchFamily="18" charset="0"/>
              <a:cs typeface="Times New Roman" pitchFamily="18" charset="0"/>
            </a:endParaRPr>
          </a:p>
          <a:p>
            <a:pPr>
              <a:buNone/>
            </a:pPr>
            <a:r>
              <a:rPr lang="ru-RU" sz="4300" dirty="0" smtClean="0">
                <a:latin typeface="Times New Roman" pitchFamily="18" charset="0"/>
                <a:cs typeface="Times New Roman" pitchFamily="18" charset="0"/>
              </a:rPr>
              <a:t>детей </a:t>
            </a:r>
            <a:r>
              <a:rPr lang="ru-RU" sz="4300" dirty="0" smtClean="0">
                <a:latin typeface="Times New Roman" pitchFamily="18" charset="0"/>
                <a:cs typeface="Times New Roman" pitchFamily="18" charset="0"/>
              </a:rPr>
              <a:t>дошкольного </a:t>
            </a:r>
            <a:r>
              <a:rPr lang="ru-RU" sz="4300" dirty="0" smtClean="0">
                <a:latin typeface="Times New Roman" pitchFamily="18" charset="0"/>
                <a:cs typeface="Times New Roman" pitchFamily="18" charset="0"/>
              </a:rPr>
              <a:t>возраст</a:t>
            </a:r>
          </a:p>
          <a:p>
            <a:pPr>
              <a:buNone/>
            </a:pPr>
            <a:endParaRPr lang="ru-RU" sz="2500" dirty="0" smtClean="0">
              <a:latin typeface="Times New Roman" pitchFamily="18" charset="0"/>
              <a:cs typeface="Times New Roman" pitchFamily="18" charset="0"/>
            </a:endParaRPr>
          </a:p>
          <a:p>
            <a:pPr>
              <a:buNone/>
            </a:pPr>
            <a:endParaRPr lang="ru-RU" sz="2500" dirty="0" smtClean="0">
              <a:latin typeface="Times New Roman" pitchFamily="18" charset="0"/>
              <a:cs typeface="Times New Roman" pitchFamily="18" charset="0"/>
            </a:endParaRPr>
          </a:p>
          <a:p>
            <a:pPr>
              <a:buNone/>
            </a:pPr>
            <a:endParaRPr lang="ru-RU" sz="2500" dirty="0" smtClean="0">
              <a:latin typeface="Times New Roman" pitchFamily="18" charset="0"/>
              <a:cs typeface="Times New Roman" pitchFamily="18" charset="0"/>
            </a:endParaRPr>
          </a:p>
          <a:p>
            <a:pPr>
              <a:buNone/>
            </a:pPr>
            <a:endParaRPr lang="ru-RU" sz="2500" dirty="0" smtClean="0">
              <a:latin typeface="Times New Roman" pitchFamily="18" charset="0"/>
              <a:cs typeface="Times New Roman" pitchFamily="18" charset="0"/>
            </a:endParaRPr>
          </a:p>
          <a:p>
            <a:pPr>
              <a:buNone/>
            </a:pPr>
            <a:endParaRPr lang="ru-RU" sz="2500" dirty="0" smtClean="0">
              <a:latin typeface="Times New Roman" pitchFamily="18" charset="0"/>
              <a:cs typeface="Times New Roman" pitchFamily="18" charset="0"/>
            </a:endParaRPr>
          </a:p>
          <a:p>
            <a:pPr>
              <a:buNone/>
            </a:pPr>
            <a:endParaRPr lang="ru-RU" sz="2500" dirty="0" smtClean="0">
              <a:latin typeface="Times New Roman" pitchFamily="18" charset="0"/>
              <a:cs typeface="Times New Roman" pitchFamily="18" charset="0"/>
            </a:endParaRPr>
          </a:p>
          <a:p>
            <a:pPr>
              <a:buNone/>
            </a:pPr>
            <a:r>
              <a:rPr lang="ru-RU" sz="4300" dirty="0" smtClean="0">
                <a:latin typeface="Times New Roman" pitchFamily="18" charset="0"/>
                <a:cs typeface="Times New Roman" pitchFamily="18" charset="0"/>
              </a:rPr>
              <a:t>Содержание </a:t>
            </a:r>
            <a:r>
              <a:rPr lang="ru-RU" sz="4300" dirty="0" smtClean="0">
                <a:latin typeface="Times New Roman" pitchFamily="18" charset="0"/>
                <a:cs typeface="Times New Roman" pitchFamily="18" charset="0"/>
              </a:rPr>
              <a:t>и планируемые результаты ООП ДО НЕ ДОЛЖНЫ БЫТЬ </a:t>
            </a:r>
            <a:r>
              <a:rPr lang="ru-RU" sz="4300" dirty="0" smtClean="0">
                <a:latin typeface="Times New Roman" pitchFamily="18" charset="0"/>
                <a:cs typeface="Times New Roman" pitchFamily="18" charset="0"/>
              </a:rPr>
              <a:t>  НИЖЕ </a:t>
            </a:r>
            <a:r>
              <a:rPr lang="ru-RU" sz="4300" dirty="0" smtClean="0">
                <a:latin typeface="Times New Roman" pitchFamily="18" charset="0"/>
                <a:cs typeface="Times New Roman" pitchFamily="18" charset="0"/>
              </a:rPr>
              <a:t>содержания и планируемых результатов ФОП ДО </a:t>
            </a:r>
            <a:endParaRPr lang="ru-RU" sz="4300" dirty="0" smtClean="0">
              <a:latin typeface="Times New Roman" pitchFamily="18" charset="0"/>
              <a:cs typeface="Times New Roman" pitchFamily="18" charset="0"/>
            </a:endParaRPr>
          </a:p>
          <a:p>
            <a:pPr>
              <a:buNone/>
            </a:pPr>
            <a:endParaRPr lang="ru-RU" sz="2500" dirty="0" smtClean="0">
              <a:latin typeface="Times New Roman" pitchFamily="18" charset="0"/>
              <a:cs typeface="Times New Roman" pitchFamily="18" charset="0"/>
            </a:endParaRPr>
          </a:p>
          <a:p>
            <a:pPr>
              <a:buNone/>
            </a:pPr>
            <a:endParaRPr lang="ru-RU" sz="2500" dirty="0" smtClean="0">
              <a:latin typeface="Times New Roman" pitchFamily="18" charset="0"/>
              <a:cs typeface="Times New Roman" pitchFamily="18" charset="0"/>
            </a:endParaRPr>
          </a:p>
          <a:p>
            <a:pPr>
              <a:buNone/>
            </a:pPr>
            <a:endParaRPr lang="ru-RU" sz="2500" dirty="0" smtClean="0">
              <a:latin typeface="Times New Roman" pitchFamily="18" charset="0"/>
              <a:cs typeface="Times New Roman" pitchFamily="18" charset="0"/>
            </a:endParaRPr>
          </a:p>
          <a:p>
            <a:pPr>
              <a:buNone/>
            </a:pPr>
            <a:endParaRPr lang="ru-RU" sz="2500" dirty="0" smtClean="0">
              <a:latin typeface="Times New Roman" pitchFamily="18" charset="0"/>
              <a:cs typeface="Times New Roman" pitchFamily="18" charset="0"/>
            </a:endParaRPr>
          </a:p>
          <a:p>
            <a:pPr>
              <a:buNone/>
            </a:pPr>
            <a:endParaRPr lang="ru-RU" sz="2500" dirty="0" smtClean="0">
              <a:latin typeface="Times New Roman" pitchFamily="18" charset="0"/>
              <a:cs typeface="Times New Roman" pitchFamily="18" charset="0"/>
            </a:endParaRPr>
          </a:p>
          <a:p>
            <a:pPr>
              <a:buNone/>
            </a:pPr>
            <a:endParaRPr lang="ru-RU" sz="2500" dirty="0" smtClean="0">
              <a:latin typeface="Times New Roman" pitchFamily="18" charset="0"/>
              <a:cs typeface="Times New Roman" pitchFamily="18" charset="0"/>
            </a:endParaRPr>
          </a:p>
          <a:p>
            <a:pPr>
              <a:buNone/>
            </a:pPr>
            <a:endParaRPr lang="ru-RU" sz="2500" dirty="0" smtClean="0">
              <a:latin typeface="Times New Roman" pitchFamily="18" charset="0"/>
              <a:cs typeface="Times New Roman" pitchFamily="18" charset="0"/>
            </a:endParaRPr>
          </a:p>
          <a:p>
            <a:pPr>
              <a:buNone/>
            </a:pPr>
            <a:endParaRPr lang="ru-RU" sz="2500" dirty="0" smtClean="0">
              <a:latin typeface="Times New Roman" pitchFamily="18" charset="0"/>
              <a:cs typeface="Times New Roman" pitchFamily="18" charset="0"/>
            </a:endParaRPr>
          </a:p>
          <a:p>
            <a:pPr>
              <a:buNone/>
            </a:pPr>
            <a:endParaRPr lang="ru-RU" sz="2500" dirty="0" smtClean="0">
              <a:latin typeface="Times New Roman" pitchFamily="18" charset="0"/>
              <a:cs typeface="Times New Roman" pitchFamily="18" charset="0"/>
            </a:endParaRPr>
          </a:p>
          <a:p>
            <a:pPr>
              <a:buNone/>
            </a:pPr>
            <a:endParaRPr lang="ru-RU" sz="2500" dirty="0" smtClean="0">
              <a:latin typeface="Times New Roman" pitchFamily="18" charset="0"/>
              <a:cs typeface="Times New Roman" pitchFamily="18" charset="0"/>
            </a:endParaRPr>
          </a:p>
          <a:p>
            <a:pPr>
              <a:buNone/>
            </a:pPr>
            <a:endParaRPr lang="ru-RU" sz="2500" dirty="0" smtClean="0">
              <a:latin typeface="Times New Roman" pitchFamily="18" charset="0"/>
              <a:cs typeface="Times New Roman" pitchFamily="18" charset="0"/>
            </a:endParaRPr>
          </a:p>
          <a:p>
            <a:pPr>
              <a:buNone/>
            </a:pPr>
            <a:endParaRPr lang="ru-RU" sz="2500" dirty="0" smtClean="0">
              <a:latin typeface="Times New Roman" pitchFamily="18" charset="0"/>
              <a:cs typeface="Times New Roman" pitchFamily="18" charset="0"/>
            </a:endParaRPr>
          </a:p>
          <a:p>
            <a:pPr>
              <a:buNone/>
            </a:pPr>
            <a:endParaRPr lang="ru-RU" sz="2500" dirty="0" smtClean="0">
              <a:latin typeface="Times New Roman" pitchFamily="18" charset="0"/>
              <a:cs typeface="Times New Roman" pitchFamily="18" charset="0"/>
            </a:endParaRPr>
          </a:p>
          <a:p>
            <a:pPr>
              <a:buNone/>
            </a:pPr>
            <a:endParaRPr lang="ru-RU" sz="2500" dirty="0" smtClean="0">
              <a:latin typeface="Times New Roman" pitchFamily="18" charset="0"/>
              <a:cs typeface="Times New Roman" pitchFamily="18" charset="0"/>
            </a:endParaRPr>
          </a:p>
          <a:p>
            <a:pPr>
              <a:buNone/>
            </a:pPr>
            <a:endParaRPr lang="ru-RU" sz="2500" dirty="0" smtClean="0">
              <a:latin typeface="Times New Roman" pitchFamily="18" charset="0"/>
              <a:cs typeface="Times New Roman" pitchFamily="18" charset="0"/>
            </a:endParaRPr>
          </a:p>
          <a:p>
            <a:pPr>
              <a:buNone/>
            </a:pPr>
            <a:endParaRPr lang="ru-RU" sz="2500" dirty="0" smtClean="0">
              <a:latin typeface="Times New Roman" pitchFamily="18" charset="0"/>
              <a:cs typeface="Times New Roman" pitchFamily="18" charset="0"/>
            </a:endParaRPr>
          </a:p>
          <a:p>
            <a:pPr>
              <a:buNone/>
            </a:pPr>
            <a:endParaRPr lang="ru-RU" sz="2500" dirty="0" smtClean="0">
              <a:latin typeface="Times New Roman" pitchFamily="18" charset="0"/>
              <a:cs typeface="Times New Roman" pitchFamily="18" charset="0"/>
            </a:endParaRPr>
          </a:p>
          <a:p>
            <a:pPr>
              <a:buNone/>
            </a:pPr>
            <a:endParaRPr lang="ru-RU" sz="2500" dirty="0" smtClean="0">
              <a:latin typeface="Times New Roman" pitchFamily="18" charset="0"/>
              <a:cs typeface="Times New Roman" pitchFamily="18" charset="0"/>
            </a:endParaRPr>
          </a:p>
          <a:p>
            <a:pPr>
              <a:buNone/>
            </a:pPr>
            <a:endParaRPr lang="ru-RU" sz="2500" dirty="0" smtClean="0">
              <a:latin typeface="Times New Roman" pitchFamily="18" charset="0"/>
              <a:cs typeface="Times New Roman" pitchFamily="18" charset="0"/>
            </a:endParaRPr>
          </a:p>
          <a:p>
            <a:pPr>
              <a:buNone/>
            </a:pPr>
            <a:endParaRPr lang="ru-RU" sz="2500" dirty="0" smtClean="0">
              <a:latin typeface="Times New Roman" pitchFamily="18" charset="0"/>
              <a:cs typeface="Times New Roman" pitchFamily="18" charset="0"/>
            </a:endParaRPr>
          </a:p>
          <a:p>
            <a:pPr>
              <a:buNone/>
            </a:pPr>
            <a:endParaRPr lang="ru-RU" sz="2500" dirty="0" smtClean="0">
              <a:latin typeface="Times New Roman" pitchFamily="18" charset="0"/>
              <a:cs typeface="Times New Roman" pitchFamily="18" charset="0"/>
            </a:endParaRPr>
          </a:p>
          <a:p>
            <a:pPr>
              <a:buNone/>
            </a:pPr>
            <a:r>
              <a:rPr lang="ru-RU" sz="2500" dirty="0" smtClean="0">
                <a:latin typeface="Times New Roman" pitchFamily="18" charset="0"/>
                <a:cs typeface="Times New Roman" pitchFamily="18" charset="0"/>
              </a:rPr>
              <a:t>                                                   </a:t>
            </a:r>
            <a:r>
              <a:rPr lang="ru-RU" sz="4300" dirty="0" smtClean="0">
                <a:latin typeface="Times New Roman" pitchFamily="18" charset="0"/>
                <a:cs typeface="Times New Roman" pitchFamily="18" charset="0"/>
              </a:rPr>
              <a:t> До </a:t>
            </a:r>
            <a:r>
              <a:rPr lang="ru-RU" sz="4300" dirty="0" smtClean="0">
                <a:latin typeface="Times New Roman" pitchFamily="18" charset="0"/>
                <a:cs typeface="Times New Roman" pitchFamily="18" charset="0"/>
              </a:rPr>
              <a:t>31.08.2023 </a:t>
            </a:r>
            <a:endParaRPr lang="ru-RU" sz="4300" dirty="0" smtClean="0">
              <a:latin typeface="Times New Roman" pitchFamily="18" charset="0"/>
              <a:cs typeface="Times New Roman" pitchFamily="18" charset="0"/>
            </a:endParaRPr>
          </a:p>
          <a:p>
            <a:pPr>
              <a:buNone/>
            </a:pPr>
            <a:r>
              <a:rPr lang="ru-RU" sz="4300" dirty="0" smtClean="0">
                <a:latin typeface="Times New Roman" pitchFamily="18" charset="0"/>
                <a:cs typeface="Times New Roman" pitchFamily="18" charset="0"/>
              </a:rPr>
              <a:t>                        ДОО </a:t>
            </a:r>
            <a:r>
              <a:rPr lang="ru-RU" sz="4300" dirty="0" smtClean="0">
                <a:latin typeface="Times New Roman" pitchFamily="18" charset="0"/>
                <a:cs typeface="Times New Roman" pitchFamily="18" charset="0"/>
              </a:rPr>
              <a:t>имеют право работать по </a:t>
            </a:r>
            <a:r>
              <a:rPr lang="ru-RU" sz="4300" dirty="0" smtClean="0">
                <a:latin typeface="Times New Roman" pitchFamily="18" charset="0"/>
                <a:cs typeface="Times New Roman" pitchFamily="18" charset="0"/>
              </a:rPr>
              <a:t>             утвержденным </a:t>
            </a:r>
            <a:r>
              <a:rPr lang="ru-RU" sz="4300" dirty="0" smtClean="0">
                <a:latin typeface="Times New Roman" pitchFamily="18" charset="0"/>
                <a:cs typeface="Times New Roman" pitchFamily="18" charset="0"/>
              </a:rPr>
              <a:t>ранее ООП ДО Крайний срок утверждения ООП ДО на основе ФОП ДО – </a:t>
            </a:r>
            <a:r>
              <a:rPr lang="ru-RU" sz="4300" dirty="0" smtClean="0">
                <a:latin typeface="Times New Roman" pitchFamily="18" charset="0"/>
                <a:cs typeface="Times New Roman" pitchFamily="18" charset="0"/>
              </a:rPr>
              <a:t>31.08.2023</a:t>
            </a:r>
          </a:p>
          <a:p>
            <a:pPr>
              <a:buNone/>
            </a:pPr>
            <a:endParaRPr lang="ru-RU" sz="3500" dirty="0" smtClean="0">
              <a:latin typeface="Times New Roman" pitchFamily="18" charset="0"/>
              <a:cs typeface="Times New Roman" pitchFamily="18" charset="0"/>
            </a:endParaRPr>
          </a:p>
          <a:p>
            <a:pPr>
              <a:buNone/>
            </a:pPr>
            <a:r>
              <a:rPr lang="ru-RU" sz="3500" dirty="0" smtClean="0">
                <a:latin typeface="Times New Roman" pitchFamily="18" charset="0"/>
                <a:cs typeface="Times New Roman" pitchFamily="18" charset="0"/>
              </a:rPr>
              <a:t>  </a:t>
            </a:r>
          </a:p>
          <a:p>
            <a:pPr>
              <a:buNone/>
            </a:pPr>
            <a:r>
              <a:rPr lang="ru-RU" sz="4300" dirty="0" smtClean="0">
                <a:latin typeface="Times New Roman" pitchFamily="18" charset="0"/>
                <a:cs typeface="Times New Roman" pitchFamily="18" charset="0"/>
              </a:rPr>
              <a:t>            С </a:t>
            </a:r>
            <a:r>
              <a:rPr lang="ru-RU" sz="4300" dirty="0" smtClean="0">
                <a:latin typeface="Times New Roman" pitchFamily="18" charset="0"/>
                <a:cs typeface="Times New Roman" pitchFamily="18" charset="0"/>
              </a:rPr>
              <a:t>01.09.2023 ООП ДО должны соответствовать ФОП ДО Все группы ДОО должны перейти на ООП ДО на основе ФОП ДО с </a:t>
            </a:r>
            <a:r>
              <a:rPr lang="ru-RU" sz="4300" dirty="0" smtClean="0">
                <a:latin typeface="Times New Roman" pitchFamily="18" charset="0"/>
                <a:cs typeface="Times New Roman" pitchFamily="18" charset="0"/>
              </a:rPr>
              <a:t>01.09.2023</a:t>
            </a:r>
          </a:p>
          <a:p>
            <a:pPr>
              <a:buNone/>
            </a:pPr>
            <a:endParaRPr lang="ru-RU" sz="3500" dirty="0" smtClean="0">
              <a:latin typeface="Times New Roman" pitchFamily="18" charset="0"/>
              <a:cs typeface="Times New Roman" pitchFamily="18" charset="0"/>
            </a:endParaRPr>
          </a:p>
          <a:p>
            <a:pPr>
              <a:buNone/>
            </a:pPr>
            <a:endParaRPr lang="ru-RU" sz="3500" dirty="0" smtClean="0">
              <a:latin typeface="Times New Roman" pitchFamily="18" charset="0"/>
              <a:cs typeface="Times New Roman" pitchFamily="18" charset="0"/>
            </a:endParaRPr>
          </a:p>
          <a:p>
            <a:pPr>
              <a:buNone/>
            </a:pPr>
            <a:endParaRPr lang="ru-RU" sz="3500" dirty="0" smtClean="0">
              <a:latin typeface="Times New Roman" pitchFamily="18" charset="0"/>
              <a:cs typeface="Times New Roman" pitchFamily="18" charset="0"/>
            </a:endParaRPr>
          </a:p>
          <a:p>
            <a:pPr>
              <a:buNone/>
            </a:pPr>
            <a:r>
              <a:rPr lang="ru-RU" sz="4300" dirty="0" smtClean="0">
                <a:latin typeface="Times New Roman" pitchFamily="18" charset="0"/>
                <a:cs typeface="Times New Roman" pitchFamily="18" charset="0"/>
              </a:rPr>
              <a:t>  Отдельная </a:t>
            </a:r>
            <a:r>
              <a:rPr lang="ru-RU" sz="4300" dirty="0" smtClean="0">
                <a:latin typeface="Times New Roman" pitchFamily="18" charset="0"/>
                <a:cs typeface="Times New Roman" pitchFamily="18" charset="0"/>
              </a:rPr>
              <a:t>Рабочая программа воспитания в ДОО не требуется с </a:t>
            </a:r>
            <a:r>
              <a:rPr lang="ru-RU" sz="4300" dirty="0" smtClean="0">
                <a:latin typeface="Times New Roman" pitchFamily="18" charset="0"/>
                <a:cs typeface="Times New Roman" pitchFamily="18" charset="0"/>
              </a:rPr>
              <a:t>                 01.09.2023</a:t>
            </a:r>
          </a:p>
          <a:p>
            <a:pPr>
              <a:buNone/>
            </a:pPr>
            <a:endParaRPr lang="ru-RU" sz="3500" dirty="0" smtClean="0">
              <a:latin typeface="Times New Roman" pitchFamily="18" charset="0"/>
              <a:cs typeface="Times New Roman" pitchFamily="18" charset="0"/>
            </a:endParaRPr>
          </a:p>
          <a:p>
            <a:pPr>
              <a:buNone/>
            </a:pPr>
            <a:endParaRPr lang="ru-RU" sz="3500" dirty="0" smtClean="0">
              <a:latin typeface="Times New Roman" pitchFamily="18" charset="0"/>
              <a:cs typeface="Times New Roman" pitchFamily="18" charset="0"/>
            </a:endParaRPr>
          </a:p>
          <a:p>
            <a:pPr>
              <a:buNone/>
            </a:pPr>
            <a:endParaRPr lang="ru-RU" sz="3500" dirty="0" smtClean="0">
              <a:latin typeface="Times New Roman" pitchFamily="18" charset="0"/>
              <a:cs typeface="Times New Roman" pitchFamily="18" charset="0"/>
            </a:endParaRPr>
          </a:p>
          <a:p>
            <a:pPr>
              <a:buNone/>
            </a:pPr>
            <a:endParaRPr lang="ru-RU" sz="3500" dirty="0" smtClean="0">
              <a:latin typeface="Times New Roman" pitchFamily="18" charset="0"/>
              <a:cs typeface="Times New Roman" pitchFamily="18" charset="0"/>
            </a:endParaRPr>
          </a:p>
          <a:p>
            <a:pPr>
              <a:buNone/>
            </a:pPr>
            <a:endParaRPr lang="ru-RU" sz="3500" dirty="0" smtClean="0">
              <a:latin typeface="Times New Roman" pitchFamily="18" charset="0"/>
              <a:cs typeface="Times New Roman" pitchFamily="18" charset="0"/>
            </a:endParaRPr>
          </a:p>
          <a:p>
            <a:pPr>
              <a:buNone/>
            </a:pPr>
            <a:endParaRPr lang="ru-RU" sz="3500" dirty="0" smtClean="0">
              <a:latin typeface="Times New Roman" pitchFamily="18" charset="0"/>
              <a:cs typeface="Times New Roman" pitchFamily="18" charset="0"/>
            </a:endParaRPr>
          </a:p>
          <a:p>
            <a:pPr>
              <a:buNone/>
            </a:pPr>
            <a:r>
              <a:rPr lang="ru-RU" sz="3500" dirty="0" smtClean="0">
                <a:latin typeface="Times New Roman" pitchFamily="18" charset="0"/>
                <a:cs typeface="Times New Roman" pitchFamily="18" charset="0"/>
              </a:rPr>
              <a:t>                                                            </a:t>
            </a:r>
            <a:r>
              <a:rPr lang="ru-RU" sz="4300" dirty="0" smtClean="0">
                <a:latin typeface="Times New Roman" pitchFamily="18" charset="0"/>
                <a:cs typeface="Times New Roman" pitchFamily="18" charset="0"/>
              </a:rPr>
              <a:t>Могут </a:t>
            </a:r>
            <a:r>
              <a:rPr lang="ru-RU" sz="4300" dirty="0" smtClean="0">
                <a:latin typeface="Times New Roman" pitchFamily="18" charset="0"/>
                <a:cs typeface="Times New Roman" pitchFamily="18" charset="0"/>
              </a:rPr>
              <a:t>быть </a:t>
            </a:r>
            <a:r>
              <a:rPr lang="ru-RU" sz="4300" dirty="0" smtClean="0">
                <a:latin typeface="Times New Roman" pitchFamily="18" charset="0"/>
                <a:cs typeface="Times New Roman" pitchFamily="18" charset="0"/>
              </a:rPr>
              <a:t>выше </a:t>
            </a:r>
            <a:endParaRPr lang="ru-RU" sz="1400" dirty="0" smtClean="0"/>
          </a:p>
          <a:p>
            <a:pPr>
              <a:buNone/>
            </a:pPr>
            <a:endParaRPr lang="ru-RU" sz="1400" dirty="0" smtClean="0"/>
          </a:p>
          <a:p>
            <a:pPr>
              <a:buNone/>
            </a:pPr>
            <a:endParaRPr lang="ru-RU" sz="1400" dirty="0" smtClean="0"/>
          </a:p>
          <a:p>
            <a:pPr>
              <a:buNone/>
            </a:pPr>
            <a:endParaRPr lang="ru-RU" sz="1400" dirty="0" smtClean="0"/>
          </a:p>
          <a:p>
            <a:pPr>
              <a:buNone/>
            </a:pPr>
            <a:endParaRPr lang="ru-RU" sz="1400" dirty="0" smtClean="0"/>
          </a:p>
          <a:p>
            <a:pPr>
              <a:buNone/>
            </a:pPr>
            <a:endParaRPr lang="ru-RU" sz="1400" dirty="0" smtClean="0"/>
          </a:p>
          <a:p>
            <a:pPr>
              <a:buNone/>
            </a:pPr>
            <a:endParaRPr lang="ru-RU" sz="1400" dirty="0" smtClean="0"/>
          </a:p>
          <a:p>
            <a:pPr>
              <a:buNone/>
            </a:pPr>
            <a:endParaRPr lang="ru-RU" sz="1400" dirty="0" smtClean="0"/>
          </a:p>
          <a:p>
            <a:pPr>
              <a:buNone/>
            </a:pPr>
            <a:endParaRPr lang="ru-RU" sz="1400" dirty="0"/>
          </a:p>
        </p:txBody>
      </p:sp>
      <p:cxnSp>
        <p:nvCxnSpPr>
          <p:cNvPr id="9" name="Прямая со стрелкой 8"/>
          <p:cNvCxnSpPr/>
          <p:nvPr/>
        </p:nvCxnSpPr>
        <p:spPr>
          <a:xfrm>
            <a:off x="4143372" y="857232"/>
            <a:ext cx="85725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p:cNvCxnSpPr/>
          <p:nvPr/>
        </p:nvCxnSpPr>
        <p:spPr>
          <a:xfrm>
            <a:off x="3643306" y="1928802"/>
            <a:ext cx="85725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Прямая со стрелкой 10"/>
          <p:cNvCxnSpPr/>
          <p:nvPr/>
        </p:nvCxnSpPr>
        <p:spPr>
          <a:xfrm>
            <a:off x="3500430" y="3214686"/>
            <a:ext cx="85725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Прямая со стрелкой 11"/>
          <p:cNvCxnSpPr/>
          <p:nvPr/>
        </p:nvCxnSpPr>
        <p:spPr>
          <a:xfrm>
            <a:off x="4786314" y="4286256"/>
            <a:ext cx="85725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1600" b="1" dirty="0" smtClean="0">
                <a:latin typeface="Times New Roman" pitchFamily="18" charset="0"/>
                <a:cs typeface="Times New Roman" pitchFamily="18" charset="0"/>
              </a:rPr>
              <a:t>Нормативная база перехода на ФОП ДО на федеральном уровне: </a:t>
            </a:r>
            <a:endParaRPr lang="ru-RU" sz="1600" b="1"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pPr>
              <a:buNone/>
            </a:pPr>
            <a:r>
              <a:rPr lang="ru-RU" sz="1400" dirty="0" smtClean="0">
                <a:latin typeface="Times New Roman" pitchFamily="18" charset="0"/>
                <a:cs typeface="Times New Roman" pitchFamily="18" charset="0"/>
              </a:rPr>
              <a:t>Федеральный закон №371-ФЗ от 24 сентября 2022 г. «О внесении изменений в Федеральный закон «Об образовании в Российской Федерации» и статью 1 Федерального закона «Об обязательных требованиях в Российской Федерации»:</a:t>
            </a:r>
          </a:p>
          <a:p>
            <a:pPr>
              <a:buFontTx/>
              <a:buChar char="-"/>
            </a:pPr>
            <a:r>
              <a:rPr lang="ru-RU" sz="1400" dirty="0" smtClean="0">
                <a:latin typeface="Times New Roman" pitchFamily="18" charset="0"/>
                <a:cs typeface="Times New Roman" pitchFamily="18" charset="0"/>
              </a:rPr>
              <a:t>«Образовательные программы дошкольного образования разрабатываются и утверждаются организацией, осуществляющей образовательную деятельность, в соответствии с федеральным государственным образовательным стандартом дошкольного образования </a:t>
            </a:r>
            <a:r>
              <a:rPr lang="ru-RU" sz="1400" dirty="0" smtClean="0">
                <a:solidFill>
                  <a:srgbClr val="FF0000"/>
                </a:solidFill>
                <a:latin typeface="Times New Roman" pitchFamily="18" charset="0"/>
                <a:cs typeface="Times New Roman" pitchFamily="18" charset="0"/>
              </a:rPr>
              <a:t>и соответствующей федеральной образовательной программой дошкольного образования. Содержание и планируемые результаты разработанных образовательными организациями образовательных программ должны быть не ниже соответствующих содержания и планируемых результатов федеральной программы дошкольного образования» </a:t>
            </a:r>
          </a:p>
          <a:p>
            <a:pPr>
              <a:buNone/>
            </a:pPr>
            <a:r>
              <a:rPr lang="ru-RU" sz="1400" dirty="0" smtClean="0">
                <a:latin typeface="Times New Roman" pitchFamily="18" charset="0"/>
                <a:cs typeface="Times New Roman" pitchFamily="18" charset="0"/>
              </a:rPr>
              <a:t>- «Федеральная основная общеобразовательная программа - </a:t>
            </a:r>
            <a:r>
              <a:rPr lang="ru-RU" sz="1400" dirty="0" smtClean="0">
                <a:solidFill>
                  <a:srgbClr val="FF0000"/>
                </a:solidFill>
                <a:latin typeface="Times New Roman" pitchFamily="18" charset="0"/>
                <a:cs typeface="Times New Roman" pitchFamily="18" charset="0"/>
              </a:rPr>
              <a:t>учебно-методическая документация </a:t>
            </a:r>
            <a:r>
              <a:rPr lang="ru-RU" sz="1400" dirty="0" smtClean="0">
                <a:latin typeface="Times New Roman" pitchFamily="18" charset="0"/>
                <a:cs typeface="Times New Roman" pitchFamily="18" charset="0"/>
              </a:rPr>
              <a:t>(федеральный учебный план, федеральный календарный учебный график, федеральные рабочие программы учебных предметов, курсов, дисциплин (модулей), иных компонентов, федеральная рабочая программа воспитания, федеральный календарный план воспитательной работы), определяющая единые для Российской Федерации базовые объем и содержание образования определенного уровня и (или) определенной направленности, планируемые результаты освоения образовательной программы» - «Основные общеобразовательные программы подлежат приведению в соответствие с федеральными основными общеобразовательными программами </a:t>
            </a:r>
            <a:r>
              <a:rPr lang="ru-RU" sz="1400" dirty="0" smtClean="0">
                <a:solidFill>
                  <a:srgbClr val="FF0000"/>
                </a:solidFill>
                <a:latin typeface="Times New Roman" pitchFamily="18" charset="0"/>
                <a:cs typeface="Times New Roman" pitchFamily="18" charset="0"/>
              </a:rPr>
              <a:t>не позднее 1 сентября 2023 года»</a:t>
            </a:r>
            <a:endParaRPr lang="ru-RU" sz="1400" dirty="0">
              <a:solidFill>
                <a:srgbClr val="FF0000"/>
              </a:solidFill>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25470"/>
          </a:xfrm>
        </p:spPr>
        <p:txBody>
          <a:bodyPr>
            <a:normAutofit/>
          </a:bodyPr>
          <a:lstStyle/>
          <a:p>
            <a:r>
              <a:rPr lang="ru-RU" sz="1800" b="1" dirty="0" smtClean="0">
                <a:latin typeface="Times New Roman" pitchFamily="18" charset="0"/>
                <a:cs typeface="Times New Roman" pitchFamily="18" charset="0"/>
              </a:rPr>
              <a:t>Порядок действий ДОО в переходный период: основные этапы, управленческие решения и методические шаги</a:t>
            </a:r>
            <a:endParaRPr lang="ru-RU" sz="1800" b="1"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pPr>
              <a:buNone/>
            </a:pPr>
            <a:r>
              <a:rPr lang="ru-RU" sz="1600" b="1" dirty="0" smtClean="0">
                <a:latin typeface="Times New Roman" pitchFamily="18" charset="0"/>
                <a:cs typeface="Times New Roman" pitchFamily="18" charset="0"/>
              </a:rPr>
              <a:t>ШАГ 1 </a:t>
            </a:r>
            <a:r>
              <a:rPr lang="ru-RU" sz="1400" dirty="0" smtClean="0">
                <a:latin typeface="Times New Roman" pitchFamily="18" charset="0"/>
                <a:cs typeface="Times New Roman" pitchFamily="18" charset="0"/>
              </a:rPr>
              <a:t>- Создание в ДОО рабочей группы, утверждение соотв. локальных </a:t>
            </a:r>
            <a:r>
              <a:rPr lang="ru-RU" sz="1400" dirty="0" smtClean="0">
                <a:latin typeface="Times New Roman" pitchFamily="18" charset="0"/>
                <a:cs typeface="Times New Roman" pitchFamily="18" charset="0"/>
              </a:rPr>
              <a:t>актов</a:t>
            </a:r>
          </a:p>
          <a:p>
            <a:pPr>
              <a:buNone/>
            </a:pPr>
            <a:endParaRPr lang="ru-RU" sz="1400" dirty="0" smtClean="0">
              <a:latin typeface="Times New Roman" pitchFamily="18" charset="0"/>
              <a:cs typeface="Times New Roman" pitchFamily="18" charset="0"/>
            </a:endParaRPr>
          </a:p>
          <a:p>
            <a:pPr>
              <a:buNone/>
            </a:pPr>
            <a:r>
              <a:rPr lang="ru-RU" sz="1600" b="1" dirty="0" smtClean="0">
                <a:latin typeface="Times New Roman" pitchFamily="18" charset="0"/>
                <a:cs typeface="Times New Roman" pitchFamily="18" charset="0"/>
              </a:rPr>
              <a:t>Шаг 2 </a:t>
            </a:r>
            <a:r>
              <a:rPr lang="ru-RU" sz="1400" dirty="0" smtClean="0">
                <a:latin typeface="Times New Roman" pitchFamily="18" charset="0"/>
                <a:cs typeface="Times New Roman" pitchFamily="18" charset="0"/>
              </a:rPr>
              <a:t>- Разработка </a:t>
            </a:r>
            <a:r>
              <a:rPr lang="ru-RU" sz="1400" dirty="0" smtClean="0">
                <a:latin typeface="Times New Roman" pitchFamily="18" charset="0"/>
                <a:cs typeface="Times New Roman" pitchFamily="18" charset="0"/>
              </a:rPr>
              <a:t>«дорожной карты» перехода на ФОП </a:t>
            </a:r>
            <a:r>
              <a:rPr lang="ru-RU" sz="1400" dirty="0" smtClean="0">
                <a:latin typeface="Times New Roman" pitchFamily="18" charset="0"/>
                <a:cs typeface="Times New Roman" pitchFamily="18" charset="0"/>
              </a:rPr>
              <a:t>ДО</a:t>
            </a:r>
          </a:p>
          <a:p>
            <a:pPr>
              <a:buNone/>
            </a:pPr>
            <a:endParaRPr lang="ru-RU" sz="1400" dirty="0" smtClean="0">
              <a:latin typeface="Times New Roman" pitchFamily="18" charset="0"/>
              <a:cs typeface="Times New Roman" pitchFamily="18" charset="0"/>
            </a:endParaRPr>
          </a:p>
          <a:p>
            <a:pPr>
              <a:buNone/>
            </a:pPr>
            <a:r>
              <a:rPr lang="ru-RU" sz="1600" b="1" dirty="0" smtClean="0">
                <a:latin typeface="Times New Roman" pitchFamily="18" charset="0"/>
                <a:cs typeface="Times New Roman" pitchFamily="18" charset="0"/>
              </a:rPr>
              <a:t>Шаг 3 </a:t>
            </a:r>
            <a:r>
              <a:rPr lang="ru-RU" sz="1400" dirty="0" smtClean="0">
                <a:latin typeface="Times New Roman" pitchFamily="18" charset="0"/>
                <a:cs typeface="Times New Roman" pitchFamily="18" charset="0"/>
              </a:rPr>
              <a:t>- Изучение ФОП ДО и экспертиза действующей ООП ДО на предмет соответствия ФОП </a:t>
            </a:r>
            <a:r>
              <a:rPr lang="ru-RU" sz="1400" dirty="0" smtClean="0">
                <a:latin typeface="Times New Roman" pitchFamily="18" charset="0"/>
                <a:cs typeface="Times New Roman" pitchFamily="18" charset="0"/>
              </a:rPr>
              <a:t>ДО</a:t>
            </a:r>
          </a:p>
          <a:p>
            <a:pPr>
              <a:buNone/>
            </a:pPr>
            <a:endParaRPr lang="ru-RU" sz="1400" dirty="0" smtClean="0">
              <a:latin typeface="Times New Roman" pitchFamily="18" charset="0"/>
              <a:cs typeface="Times New Roman" pitchFamily="18" charset="0"/>
            </a:endParaRPr>
          </a:p>
          <a:p>
            <a:pPr>
              <a:buNone/>
            </a:pPr>
            <a:r>
              <a:rPr lang="ru-RU" sz="1600" b="1" dirty="0" smtClean="0">
                <a:latin typeface="Times New Roman" pitchFamily="18" charset="0"/>
                <a:cs typeface="Times New Roman" pitchFamily="18" charset="0"/>
              </a:rPr>
              <a:t>Шаг </a:t>
            </a:r>
            <a:r>
              <a:rPr lang="ru-RU" sz="1600" b="1" dirty="0" smtClean="0">
                <a:latin typeface="Times New Roman" pitchFamily="18" charset="0"/>
                <a:cs typeface="Times New Roman" pitchFamily="18" charset="0"/>
              </a:rPr>
              <a:t>4- </a:t>
            </a:r>
            <a:r>
              <a:rPr lang="ru-RU" sz="1400" dirty="0" smtClean="0">
                <a:latin typeface="Times New Roman" pitchFamily="18" charset="0"/>
                <a:cs typeface="Times New Roman" pitchFamily="18" charset="0"/>
              </a:rPr>
              <a:t>Приведение ООП ДО в соответствие с ФОП </a:t>
            </a:r>
            <a:r>
              <a:rPr lang="ru-RU" sz="1400" dirty="0" smtClean="0">
                <a:latin typeface="Times New Roman" pitchFamily="18" charset="0"/>
                <a:cs typeface="Times New Roman" pitchFamily="18" charset="0"/>
              </a:rPr>
              <a:t>ДО</a:t>
            </a:r>
          </a:p>
          <a:p>
            <a:pPr>
              <a:buNone/>
            </a:pPr>
            <a:endParaRPr lang="ru-RU" sz="1400" dirty="0" smtClean="0">
              <a:latin typeface="Times New Roman" pitchFamily="18" charset="0"/>
              <a:cs typeface="Times New Roman" pitchFamily="18" charset="0"/>
            </a:endParaRPr>
          </a:p>
          <a:p>
            <a:pPr>
              <a:buNone/>
            </a:pPr>
            <a:r>
              <a:rPr lang="ru-RU" sz="1600" b="1" dirty="0" smtClean="0">
                <a:latin typeface="Times New Roman" pitchFamily="18" charset="0"/>
                <a:cs typeface="Times New Roman" pitchFamily="18" charset="0"/>
              </a:rPr>
              <a:t>Шаг 5 </a:t>
            </a:r>
            <a:r>
              <a:rPr lang="ru-RU" sz="1400" dirty="0" smtClean="0">
                <a:latin typeface="Times New Roman" pitchFamily="18" charset="0"/>
                <a:cs typeface="Times New Roman" pitchFamily="18" charset="0"/>
              </a:rPr>
              <a:t>- Утверждение ООП на основе ФОП ДО в ДОО до </a:t>
            </a:r>
            <a:r>
              <a:rPr lang="ru-RU" sz="1400" dirty="0" smtClean="0">
                <a:latin typeface="Times New Roman" pitchFamily="18" charset="0"/>
                <a:cs typeface="Times New Roman" pitchFamily="18" charset="0"/>
              </a:rPr>
              <a:t>31.08.2023</a:t>
            </a:r>
          </a:p>
          <a:p>
            <a:pPr>
              <a:buNone/>
            </a:pPr>
            <a:endParaRPr lang="ru-RU" sz="14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0"/>
            <a:ext cx="8229600" cy="796908"/>
          </a:xfrm>
        </p:spPr>
        <p:txBody>
          <a:bodyPr>
            <a:normAutofit/>
          </a:bodyPr>
          <a:lstStyle/>
          <a:p>
            <a:r>
              <a:rPr lang="ru-RU" sz="1400" b="1" dirty="0" smtClean="0">
                <a:latin typeface="Times New Roman" pitchFamily="18" charset="0"/>
                <a:cs typeface="Times New Roman" pitchFamily="18" charset="0"/>
              </a:rPr>
              <a:t>Вариант дорожной карты приведения ООП ДО в соответствие с ФОП ДО на переходный период (до 31.08.2023 г.) Цель: привести ООП ДО в соответствие с ФОП ДО Ожидаемый результат: ООП ДО приведена в соответствие с ФОП ДО</a:t>
            </a:r>
            <a:endParaRPr lang="ru-RU" sz="1400" b="1" dirty="0">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nvPr>
        </p:nvGraphicFramePr>
        <p:xfrm>
          <a:off x="1" y="827894"/>
          <a:ext cx="9143999" cy="6017545"/>
        </p:xfrm>
        <a:graphic>
          <a:graphicData uri="http://schemas.openxmlformats.org/drawingml/2006/table">
            <a:tbl>
              <a:tblPr firstRow="1" bandRow="1">
                <a:tableStyleId>{5C22544A-7EE6-4342-B048-85BDC9FD1C3A}</a:tableStyleId>
              </a:tblPr>
              <a:tblGrid>
                <a:gridCol w="231422"/>
                <a:gridCol w="133673"/>
                <a:gridCol w="3292504"/>
                <a:gridCol w="1152527"/>
                <a:gridCol w="1587511"/>
                <a:gridCol w="2746362"/>
              </a:tblGrid>
              <a:tr h="490037">
                <a:tc gridSpan="2">
                  <a:txBody>
                    <a:bodyPr/>
                    <a:lstStyle/>
                    <a:p>
                      <a:pPr algn="ctr"/>
                      <a:r>
                        <a:rPr lang="ru-RU" sz="1400" dirty="0" smtClean="0">
                          <a:latin typeface="Times New Roman" pitchFamily="18" charset="0"/>
                          <a:cs typeface="Times New Roman" pitchFamily="18" charset="0"/>
                        </a:rPr>
                        <a:t>№</a:t>
                      </a:r>
                      <a:endParaRPr lang="ru-RU" sz="1400" dirty="0">
                        <a:latin typeface="Times New Roman" pitchFamily="18" charset="0"/>
                        <a:cs typeface="Times New Roman" pitchFamily="18" charset="0"/>
                      </a:endParaRPr>
                    </a:p>
                  </a:txBody>
                  <a:tcPr/>
                </a:tc>
                <a:tc hMerge="1">
                  <a:txBody>
                    <a:bodyPr/>
                    <a:lstStyle/>
                    <a:p>
                      <a:endParaRPr lang="ru-RU"/>
                    </a:p>
                  </a:txBody>
                  <a:tcPr/>
                </a:tc>
                <a:tc>
                  <a:txBody>
                    <a:bodyPr/>
                    <a:lstStyle/>
                    <a:p>
                      <a:pPr algn="ctr"/>
                      <a:r>
                        <a:rPr lang="ru-RU" sz="1400" dirty="0" smtClean="0">
                          <a:latin typeface="Times New Roman" pitchFamily="18" charset="0"/>
                          <a:cs typeface="Times New Roman" pitchFamily="18" charset="0"/>
                        </a:rPr>
                        <a:t>Наименование мероприятий </a:t>
                      </a:r>
                      <a:endParaRPr lang="ru-RU" sz="1400" dirty="0">
                        <a:latin typeface="Times New Roman" pitchFamily="18" charset="0"/>
                        <a:cs typeface="Times New Roman" pitchFamily="18" charset="0"/>
                      </a:endParaRPr>
                    </a:p>
                  </a:txBody>
                  <a:tcPr/>
                </a:tc>
                <a:tc>
                  <a:txBody>
                    <a:bodyPr/>
                    <a:lstStyle/>
                    <a:p>
                      <a:pPr algn="ctr"/>
                      <a:r>
                        <a:rPr lang="ru-RU" sz="1400" dirty="0" smtClean="0">
                          <a:latin typeface="Times New Roman" pitchFamily="18" charset="0"/>
                          <a:cs typeface="Times New Roman" pitchFamily="18" charset="0"/>
                        </a:rPr>
                        <a:t>Срок </a:t>
                      </a:r>
                      <a:endParaRPr lang="ru-RU" sz="1400" dirty="0">
                        <a:latin typeface="Times New Roman" pitchFamily="18" charset="0"/>
                        <a:cs typeface="Times New Roman" pitchFamily="18" charset="0"/>
                      </a:endParaRPr>
                    </a:p>
                  </a:txBody>
                  <a:tcPr/>
                </a:tc>
                <a:tc>
                  <a:txBody>
                    <a:bodyPr/>
                    <a:lstStyle/>
                    <a:p>
                      <a:pPr algn="ctr"/>
                      <a:r>
                        <a:rPr lang="ru-RU" sz="1400" dirty="0" smtClean="0">
                          <a:latin typeface="Times New Roman" pitchFamily="18" charset="0"/>
                          <a:cs typeface="Times New Roman" pitchFamily="18" charset="0"/>
                        </a:rPr>
                        <a:t>Ответственные </a:t>
                      </a:r>
                      <a:endParaRPr lang="ru-RU" sz="1400" dirty="0">
                        <a:latin typeface="Times New Roman" pitchFamily="18" charset="0"/>
                        <a:cs typeface="Times New Roman" pitchFamily="18" charset="0"/>
                      </a:endParaRPr>
                    </a:p>
                  </a:txBody>
                  <a:tcPr/>
                </a:tc>
                <a:tc>
                  <a:txBody>
                    <a:bodyPr/>
                    <a:lstStyle/>
                    <a:p>
                      <a:pPr algn="ctr"/>
                      <a:r>
                        <a:rPr lang="ru-RU" sz="1400" dirty="0" smtClean="0">
                          <a:latin typeface="Times New Roman" pitchFamily="18" charset="0"/>
                          <a:cs typeface="Times New Roman" pitchFamily="18" charset="0"/>
                        </a:rPr>
                        <a:t>Результат</a:t>
                      </a:r>
                      <a:endParaRPr lang="ru-RU" sz="1400" dirty="0">
                        <a:latin typeface="Times New Roman" pitchFamily="18" charset="0"/>
                        <a:cs typeface="Times New Roman" pitchFamily="18" charset="0"/>
                      </a:endParaRPr>
                    </a:p>
                  </a:txBody>
                  <a:tcPr/>
                </a:tc>
              </a:tr>
              <a:tr h="286035">
                <a:tc gridSpan="6">
                  <a:txBody>
                    <a:bodyPr/>
                    <a:lstStyle/>
                    <a:p>
                      <a:pPr algn="ctr"/>
                      <a:r>
                        <a:rPr lang="ru-RU" sz="1400" dirty="0" smtClean="0">
                          <a:latin typeface="Times New Roman" pitchFamily="18" charset="0"/>
                          <a:cs typeface="Times New Roman" pitchFamily="18" charset="0"/>
                        </a:rPr>
                        <a:t>1. организационно-управленческо</a:t>
                      </a:r>
                      <a:r>
                        <a:rPr lang="ru-RU" sz="1400" baseline="0" dirty="0" smtClean="0">
                          <a:latin typeface="Times New Roman" pitchFamily="18" charset="0"/>
                          <a:cs typeface="Times New Roman" pitchFamily="18" charset="0"/>
                        </a:rPr>
                        <a:t>е обеспечение </a:t>
                      </a:r>
                      <a:endParaRPr lang="ru-RU" sz="1400" dirty="0">
                        <a:latin typeface="Times New Roman" pitchFamily="18" charset="0"/>
                        <a:cs typeface="Times New Roman" pitchFamily="18" charset="0"/>
                      </a:endParaRPr>
                    </a:p>
                  </a:txBody>
                  <a:tcPr/>
                </a:tc>
                <a:tc hMerge="1">
                  <a:txBody>
                    <a:bodyPr/>
                    <a:lstStyle/>
                    <a:p>
                      <a:endParaRPr lang="ru-RU"/>
                    </a:p>
                  </a:txBody>
                  <a:tcPr/>
                </a:tc>
                <a:tc hMerge="1">
                  <a:txBody>
                    <a:bodyPr/>
                    <a:lstStyle/>
                    <a:p>
                      <a:endParaRPr lang="ru-RU" dirty="0"/>
                    </a:p>
                  </a:txBody>
                  <a:tcPr/>
                </a:tc>
                <a:tc hMerge="1">
                  <a:txBody>
                    <a:bodyPr/>
                    <a:lstStyle/>
                    <a:p>
                      <a:endParaRPr lang="ru-RU" dirty="0"/>
                    </a:p>
                  </a:txBody>
                  <a:tcPr/>
                </a:tc>
                <a:tc hMerge="1">
                  <a:txBody>
                    <a:bodyPr/>
                    <a:lstStyle/>
                    <a:p>
                      <a:endParaRPr lang="ru-RU" dirty="0"/>
                    </a:p>
                  </a:txBody>
                  <a:tcPr/>
                </a:tc>
                <a:tc hMerge="1">
                  <a:txBody>
                    <a:bodyPr/>
                    <a:lstStyle/>
                    <a:p>
                      <a:endParaRPr lang="ru-RU" dirty="0"/>
                    </a:p>
                  </a:txBody>
                  <a:tcPr/>
                </a:tc>
              </a:tr>
              <a:tr h="1207701">
                <a:tc>
                  <a:txBody>
                    <a:bodyPr/>
                    <a:lstStyle/>
                    <a:p>
                      <a:r>
                        <a:rPr lang="ru-RU" sz="1400" dirty="0" smtClean="0">
                          <a:latin typeface="Times New Roman" pitchFamily="18" charset="0"/>
                          <a:cs typeface="Times New Roman" pitchFamily="18" charset="0"/>
                        </a:rPr>
                        <a:t>1</a:t>
                      </a:r>
                      <a:endParaRPr lang="ru-RU" sz="1400" dirty="0">
                        <a:latin typeface="Times New Roman" pitchFamily="18" charset="0"/>
                        <a:cs typeface="Times New Roman" pitchFamily="18" charset="0"/>
                      </a:endParaRPr>
                    </a:p>
                  </a:txBody>
                  <a:tcPr/>
                </a:tc>
                <a:tc gridSpan="2">
                  <a:txBody>
                    <a:bodyPr/>
                    <a:lstStyle/>
                    <a:p>
                      <a:r>
                        <a:rPr lang="ru-RU" sz="1400" dirty="0" smtClean="0">
                          <a:latin typeface="Times New Roman" pitchFamily="18" charset="0"/>
                          <a:cs typeface="Times New Roman" pitchFamily="18" charset="0"/>
                        </a:rPr>
                        <a:t>Создание рабочей группы по приведению ООП ДО в соответствие с ФОП ДО </a:t>
                      </a:r>
                      <a:endParaRPr lang="ru-RU" sz="1400" dirty="0">
                        <a:latin typeface="Times New Roman" pitchFamily="18" charset="0"/>
                        <a:cs typeface="Times New Roman" pitchFamily="18" charset="0"/>
                      </a:endParaRPr>
                    </a:p>
                  </a:txBody>
                  <a:tcPr/>
                </a:tc>
                <a:tc hMerge="1">
                  <a:txBody>
                    <a:bodyPr/>
                    <a:lstStyle/>
                    <a:p>
                      <a:endParaRPr lang="ru-RU" sz="1200" dirty="0"/>
                    </a:p>
                  </a:txBody>
                  <a:tcPr/>
                </a:tc>
                <a:tc>
                  <a:txBody>
                    <a:bodyPr/>
                    <a:lstStyle/>
                    <a:p>
                      <a:r>
                        <a:rPr lang="ru-RU" sz="1400" dirty="0" smtClean="0">
                          <a:latin typeface="Times New Roman" pitchFamily="18" charset="0"/>
                          <a:cs typeface="Times New Roman" pitchFamily="18" charset="0"/>
                        </a:rPr>
                        <a:t>Январь-февраль</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Заведующий, ст. воспитатель (методист), члены рабочей группы</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Приказ о создании рабочей группы, план-график деятельности рабочей группы</a:t>
                      </a:r>
                      <a:endParaRPr lang="ru-RU" sz="1400" dirty="0">
                        <a:latin typeface="Times New Roman" pitchFamily="18" charset="0"/>
                        <a:cs typeface="Times New Roman" pitchFamily="18" charset="0"/>
                      </a:endParaRPr>
                    </a:p>
                  </a:txBody>
                  <a:tcPr/>
                </a:tc>
              </a:tr>
              <a:tr h="1811551">
                <a:tc>
                  <a:txBody>
                    <a:bodyPr/>
                    <a:lstStyle/>
                    <a:p>
                      <a:r>
                        <a:rPr lang="ru-RU" sz="1400" dirty="0" smtClean="0">
                          <a:latin typeface="Times New Roman" pitchFamily="18" charset="0"/>
                          <a:cs typeface="Times New Roman" pitchFamily="18" charset="0"/>
                        </a:rPr>
                        <a:t>2</a:t>
                      </a:r>
                      <a:endParaRPr lang="ru-RU" sz="1400" dirty="0">
                        <a:latin typeface="Times New Roman" pitchFamily="18" charset="0"/>
                        <a:cs typeface="Times New Roman" pitchFamily="18" charset="0"/>
                      </a:endParaRPr>
                    </a:p>
                  </a:txBody>
                  <a:tcPr/>
                </a:tc>
                <a:tc gridSpan="2">
                  <a:txBody>
                    <a:bodyPr/>
                    <a:lstStyle/>
                    <a:p>
                      <a:r>
                        <a:rPr lang="ru-RU" sz="1400" dirty="0" smtClean="0">
                          <a:latin typeface="Times New Roman" pitchFamily="18" charset="0"/>
                          <a:cs typeface="Times New Roman" pitchFamily="18" charset="0"/>
                        </a:rPr>
                        <a:t>Изучение ФОП ДО и экспертиза действующей ООП ДО на предмет соответствия ФОП ДО (соотнесение действующей ООП ДО и ФОП ДО) Если реализуются программы дополнительного образования, целесообразно также их проанализировать с учетом расширенного в ФОП ДО объема и содержания обязательной части ООП ДО</a:t>
                      </a:r>
                      <a:endParaRPr lang="ru-RU" sz="1400" dirty="0">
                        <a:latin typeface="Times New Roman" pitchFamily="18" charset="0"/>
                        <a:cs typeface="Times New Roman" pitchFamily="18" charset="0"/>
                      </a:endParaRPr>
                    </a:p>
                  </a:txBody>
                  <a:tcPr/>
                </a:tc>
                <a:tc hMerge="1">
                  <a:txBody>
                    <a:bodyPr/>
                    <a:lstStyle/>
                    <a:p>
                      <a:endParaRPr lang="ru-RU" sz="1200" dirty="0"/>
                    </a:p>
                  </a:txBody>
                  <a:tcPr/>
                </a:tc>
                <a:tc>
                  <a:txBody>
                    <a:bodyPr/>
                    <a:lstStyle/>
                    <a:p>
                      <a:r>
                        <a:rPr lang="ru-RU" sz="1400" dirty="0" smtClean="0">
                          <a:latin typeface="Times New Roman" pitchFamily="18" charset="0"/>
                          <a:cs typeface="Times New Roman" pitchFamily="18" charset="0"/>
                        </a:rPr>
                        <a:t>Февраль-март</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Рабочая группа</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Аналитический отчет (справка, аналитическая таблица, презентация по результатам экспертизы)</a:t>
                      </a:r>
                      <a:endParaRPr lang="ru-RU" sz="1400" dirty="0">
                        <a:latin typeface="Times New Roman" pitchFamily="18" charset="0"/>
                        <a:cs typeface="Times New Roman" pitchFamily="18" charset="0"/>
                      </a:endParaRPr>
                    </a:p>
                  </a:txBody>
                  <a:tcPr/>
                </a:tc>
              </a:tr>
              <a:tr h="540287">
                <a:tc>
                  <a:txBody>
                    <a:bodyPr/>
                    <a:lstStyle/>
                    <a:p>
                      <a:r>
                        <a:rPr lang="ru-RU" sz="1400" dirty="0" smtClean="0">
                          <a:latin typeface="Times New Roman" pitchFamily="18" charset="0"/>
                          <a:cs typeface="Times New Roman" pitchFamily="18" charset="0"/>
                        </a:rPr>
                        <a:t>3</a:t>
                      </a:r>
                      <a:endParaRPr lang="ru-RU" sz="1400" dirty="0">
                        <a:latin typeface="Times New Roman" pitchFamily="18" charset="0"/>
                        <a:cs typeface="Times New Roman" pitchFamily="18" charset="0"/>
                      </a:endParaRPr>
                    </a:p>
                  </a:txBody>
                  <a:tcPr/>
                </a:tc>
                <a:tc gridSpan="2">
                  <a:txBody>
                    <a:bodyPr/>
                    <a:lstStyle/>
                    <a:p>
                      <a:r>
                        <a:rPr lang="ru-RU" sz="1400" dirty="0" smtClean="0">
                          <a:latin typeface="Times New Roman" pitchFamily="18" charset="0"/>
                          <a:cs typeface="Times New Roman" pitchFamily="18" charset="0"/>
                        </a:rPr>
                        <a:t>Анализ УМК, используемого ранее при реализации ООП ДО</a:t>
                      </a:r>
                      <a:endParaRPr lang="ru-RU" sz="1400" dirty="0">
                        <a:latin typeface="Times New Roman" pitchFamily="18" charset="0"/>
                        <a:cs typeface="Times New Roman" pitchFamily="18" charset="0"/>
                      </a:endParaRPr>
                    </a:p>
                  </a:txBody>
                  <a:tcPr/>
                </a:tc>
                <a:tc hMerge="1">
                  <a:txBody>
                    <a:bodyPr/>
                    <a:lstStyle/>
                    <a:p>
                      <a:endParaRPr lang="ru-RU" dirty="0"/>
                    </a:p>
                  </a:txBody>
                  <a:tcPr/>
                </a:tc>
                <a:tc>
                  <a:txBody>
                    <a:bodyPr/>
                    <a:lstStyle/>
                    <a:p>
                      <a:r>
                        <a:rPr lang="ru-RU" sz="1400" dirty="0" smtClean="0">
                          <a:latin typeface="Times New Roman" pitchFamily="18" charset="0"/>
                          <a:cs typeface="Times New Roman" pitchFamily="18" charset="0"/>
                        </a:rPr>
                        <a:t>Февраль-март </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Рабочая группа </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Аналитическая таблица</a:t>
                      </a:r>
                      <a:endParaRPr lang="ru-RU" sz="1400" dirty="0">
                        <a:latin typeface="Times New Roman" pitchFamily="18" charset="0"/>
                        <a:cs typeface="Times New Roman" pitchFamily="18" charset="0"/>
                      </a:endParaRPr>
                    </a:p>
                  </a:txBody>
                  <a:tcPr/>
                </a:tc>
              </a:tr>
              <a:tr h="925933">
                <a:tc>
                  <a:txBody>
                    <a:bodyPr/>
                    <a:lstStyle/>
                    <a:p>
                      <a:r>
                        <a:rPr lang="ru-RU" sz="1400" dirty="0" smtClean="0">
                          <a:latin typeface="Times New Roman" pitchFamily="18" charset="0"/>
                          <a:cs typeface="Times New Roman" pitchFamily="18" charset="0"/>
                        </a:rPr>
                        <a:t>4</a:t>
                      </a:r>
                      <a:endParaRPr lang="ru-RU" sz="1400" dirty="0">
                        <a:latin typeface="Times New Roman" pitchFamily="18" charset="0"/>
                        <a:cs typeface="Times New Roman" pitchFamily="18" charset="0"/>
                      </a:endParaRPr>
                    </a:p>
                  </a:txBody>
                  <a:tcPr/>
                </a:tc>
                <a:tc gridSpan="2">
                  <a:txBody>
                    <a:bodyPr/>
                    <a:lstStyle/>
                    <a:p>
                      <a:r>
                        <a:rPr lang="ru-RU" sz="1400" dirty="0" smtClean="0">
                          <a:latin typeface="Times New Roman" pitchFamily="18" charset="0"/>
                          <a:cs typeface="Times New Roman" pitchFamily="18" charset="0"/>
                        </a:rPr>
                        <a:t>Анализ образовательных потребностей (запросов) для разработки/корректировки части ООП ДО, формируемой участниками образовательных отношений </a:t>
                      </a:r>
                      <a:endParaRPr lang="ru-RU" sz="1400" dirty="0">
                        <a:latin typeface="Times New Roman" pitchFamily="18" charset="0"/>
                        <a:cs typeface="Times New Roman" pitchFamily="18" charset="0"/>
                      </a:endParaRPr>
                    </a:p>
                  </a:txBody>
                  <a:tcPr/>
                </a:tc>
                <a:tc hMerge="1">
                  <a:txBody>
                    <a:bodyPr/>
                    <a:lstStyle/>
                    <a:p>
                      <a:endParaRPr lang="ru-RU" dirty="0"/>
                    </a:p>
                  </a:txBody>
                  <a:tcPr/>
                </a:tc>
                <a:tc>
                  <a:txBody>
                    <a:bodyPr/>
                    <a:lstStyle/>
                    <a:p>
                      <a:r>
                        <a:rPr lang="ru-RU" sz="1400" dirty="0" smtClean="0">
                          <a:latin typeface="Times New Roman" pitchFamily="18" charset="0"/>
                          <a:cs typeface="Times New Roman" pitchFamily="18" charset="0"/>
                        </a:rPr>
                        <a:t>март</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Рабочая группа</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Справка по результатам мониторинга </a:t>
                      </a:r>
                      <a:endParaRPr lang="ru-RU" sz="1400" dirty="0">
                        <a:latin typeface="Times New Roman" pitchFamily="18" charset="0"/>
                        <a:cs typeface="Times New Roman" pitchFamily="18" charset="0"/>
                      </a:endParaRPr>
                    </a:p>
                  </a:txBody>
                  <a:tcPr/>
                </a:tc>
              </a:tr>
              <a:tr h="507769">
                <a:tc>
                  <a:txBody>
                    <a:bodyPr/>
                    <a:lstStyle/>
                    <a:p>
                      <a:r>
                        <a:rPr lang="ru-RU" sz="1400" dirty="0" smtClean="0">
                          <a:latin typeface="Times New Roman" pitchFamily="18" charset="0"/>
                          <a:cs typeface="Times New Roman" pitchFamily="18" charset="0"/>
                        </a:rPr>
                        <a:t>5</a:t>
                      </a:r>
                      <a:endParaRPr lang="ru-RU" sz="1400" dirty="0">
                        <a:latin typeface="Times New Roman" pitchFamily="18" charset="0"/>
                        <a:cs typeface="Times New Roman" pitchFamily="18" charset="0"/>
                      </a:endParaRPr>
                    </a:p>
                  </a:txBody>
                  <a:tcPr/>
                </a:tc>
                <a:tc gridSpan="2">
                  <a:txBody>
                    <a:bodyPr/>
                    <a:lstStyle/>
                    <a:p>
                      <a:r>
                        <a:rPr lang="ru-RU" sz="1400" dirty="0" smtClean="0">
                          <a:latin typeface="Times New Roman" pitchFamily="18" charset="0"/>
                          <a:cs typeface="Times New Roman" pitchFamily="18" charset="0"/>
                        </a:rPr>
                        <a:t>Создание проекта ООП ДО на основе ФОП ДО</a:t>
                      </a:r>
                      <a:endParaRPr lang="ru-RU" sz="1400" dirty="0">
                        <a:latin typeface="Times New Roman" pitchFamily="18" charset="0"/>
                        <a:cs typeface="Times New Roman" pitchFamily="18" charset="0"/>
                      </a:endParaRPr>
                    </a:p>
                  </a:txBody>
                  <a:tcPr/>
                </a:tc>
                <a:tc hMerge="1">
                  <a:txBody>
                    <a:bodyPr/>
                    <a:lstStyle/>
                    <a:p>
                      <a:endParaRPr lang="ru-RU" dirty="0"/>
                    </a:p>
                  </a:txBody>
                  <a:tcPr/>
                </a:tc>
                <a:tc>
                  <a:txBody>
                    <a:bodyPr/>
                    <a:lstStyle/>
                    <a:p>
                      <a:r>
                        <a:rPr lang="ru-RU" sz="1400" dirty="0" smtClean="0">
                          <a:latin typeface="Times New Roman" pitchFamily="18" charset="0"/>
                          <a:cs typeface="Times New Roman" pitchFamily="18" charset="0"/>
                        </a:rPr>
                        <a:t>Апрель </a:t>
                      </a:r>
                      <a:endParaRPr lang="ru-RU" sz="14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latin typeface="Times New Roman" pitchFamily="18" charset="0"/>
                          <a:cs typeface="Times New Roman" pitchFamily="18" charset="0"/>
                        </a:rPr>
                        <a:t>Рабочая группа</a:t>
                      </a:r>
                    </a:p>
                    <a:p>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Проект обновленной ООП ДО</a:t>
                      </a:r>
                      <a:endParaRPr lang="ru-RU" sz="14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0" y="0"/>
          <a:ext cx="9144000" cy="7477760"/>
        </p:xfrm>
        <a:graphic>
          <a:graphicData uri="http://schemas.openxmlformats.org/drawingml/2006/table">
            <a:tbl>
              <a:tblPr firstRow="1" bandRow="1">
                <a:tableStyleId>{5C22544A-7EE6-4342-B048-85BDC9FD1C3A}</a:tableStyleId>
              </a:tblPr>
              <a:tblGrid>
                <a:gridCol w="500034"/>
                <a:gridCol w="2500330"/>
                <a:gridCol w="1143008"/>
                <a:gridCol w="1785950"/>
                <a:gridCol w="3214678"/>
              </a:tblGrid>
              <a:tr h="370840">
                <a:tc>
                  <a:txBody>
                    <a:bodyPr/>
                    <a:lstStyle/>
                    <a:p>
                      <a:pPr algn="ctr"/>
                      <a:r>
                        <a:rPr lang="ru-RU" sz="1400" b="0" dirty="0" smtClean="0">
                          <a:latin typeface="Times New Roman" pitchFamily="18" charset="0"/>
                          <a:cs typeface="Times New Roman" pitchFamily="18" charset="0"/>
                        </a:rPr>
                        <a:t>№</a:t>
                      </a:r>
                      <a:endParaRPr lang="ru-RU" sz="1400" b="0" dirty="0">
                        <a:latin typeface="Times New Roman" pitchFamily="18" charset="0"/>
                        <a:cs typeface="Times New Roman" pitchFamily="18" charset="0"/>
                      </a:endParaRPr>
                    </a:p>
                  </a:txBody>
                  <a:tcPr/>
                </a:tc>
                <a:tc>
                  <a:txBody>
                    <a:bodyPr/>
                    <a:lstStyle/>
                    <a:p>
                      <a:pPr algn="ctr"/>
                      <a:r>
                        <a:rPr lang="ru-RU" sz="1400" b="0" dirty="0" smtClean="0">
                          <a:latin typeface="Times New Roman" pitchFamily="18" charset="0"/>
                          <a:cs typeface="Times New Roman" pitchFamily="18" charset="0"/>
                        </a:rPr>
                        <a:t>Наименование</a:t>
                      </a:r>
                      <a:r>
                        <a:rPr lang="ru-RU" sz="1400" b="0" baseline="0" dirty="0" smtClean="0">
                          <a:latin typeface="Times New Roman" pitchFamily="18" charset="0"/>
                          <a:cs typeface="Times New Roman" pitchFamily="18" charset="0"/>
                        </a:rPr>
                        <a:t> мероприятия </a:t>
                      </a:r>
                      <a:endParaRPr lang="ru-RU" sz="1400" b="0" dirty="0">
                        <a:latin typeface="Times New Roman" pitchFamily="18" charset="0"/>
                        <a:cs typeface="Times New Roman" pitchFamily="18" charset="0"/>
                      </a:endParaRPr>
                    </a:p>
                  </a:txBody>
                  <a:tcPr/>
                </a:tc>
                <a:tc>
                  <a:txBody>
                    <a:bodyPr/>
                    <a:lstStyle/>
                    <a:p>
                      <a:pPr algn="ctr"/>
                      <a:r>
                        <a:rPr lang="ru-RU" sz="1400" b="0" dirty="0" smtClean="0">
                          <a:latin typeface="Times New Roman" pitchFamily="18" charset="0"/>
                          <a:cs typeface="Times New Roman" pitchFamily="18" charset="0"/>
                        </a:rPr>
                        <a:t>Срок </a:t>
                      </a:r>
                      <a:endParaRPr lang="ru-RU" sz="1400" b="0" dirty="0">
                        <a:latin typeface="Times New Roman" pitchFamily="18" charset="0"/>
                        <a:cs typeface="Times New Roman" pitchFamily="18" charset="0"/>
                      </a:endParaRPr>
                    </a:p>
                  </a:txBody>
                  <a:tcPr/>
                </a:tc>
                <a:tc>
                  <a:txBody>
                    <a:bodyPr/>
                    <a:lstStyle/>
                    <a:p>
                      <a:pPr algn="ctr"/>
                      <a:r>
                        <a:rPr lang="ru-RU" sz="1400" b="0" dirty="0" smtClean="0">
                          <a:latin typeface="Times New Roman" pitchFamily="18" charset="0"/>
                          <a:cs typeface="Times New Roman" pitchFamily="18" charset="0"/>
                        </a:rPr>
                        <a:t>Ответственные </a:t>
                      </a:r>
                      <a:endParaRPr lang="ru-RU" sz="1400" b="0" dirty="0">
                        <a:latin typeface="Times New Roman" pitchFamily="18" charset="0"/>
                        <a:cs typeface="Times New Roman" pitchFamily="18" charset="0"/>
                      </a:endParaRPr>
                    </a:p>
                  </a:txBody>
                  <a:tcPr/>
                </a:tc>
                <a:tc>
                  <a:txBody>
                    <a:bodyPr/>
                    <a:lstStyle/>
                    <a:p>
                      <a:pPr algn="ctr"/>
                      <a:r>
                        <a:rPr lang="ru-RU" sz="1400" b="0" dirty="0" smtClean="0">
                          <a:latin typeface="Times New Roman" pitchFamily="18" charset="0"/>
                          <a:cs typeface="Times New Roman" pitchFamily="18" charset="0"/>
                        </a:rPr>
                        <a:t>Результат </a:t>
                      </a:r>
                      <a:endParaRPr lang="ru-RU" sz="1400" b="0" dirty="0">
                        <a:latin typeface="Times New Roman" pitchFamily="18" charset="0"/>
                        <a:cs typeface="Times New Roman" pitchFamily="18" charset="0"/>
                      </a:endParaRPr>
                    </a:p>
                  </a:txBody>
                  <a:tcPr/>
                </a:tc>
              </a:tr>
              <a:tr h="370840">
                <a:tc>
                  <a:txBody>
                    <a:bodyPr/>
                    <a:lstStyle/>
                    <a:p>
                      <a:r>
                        <a:rPr lang="ru-RU" sz="1400" dirty="0" smtClean="0">
                          <a:latin typeface="Times New Roman" pitchFamily="18" charset="0"/>
                          <a:cs typeface="Times New Roman" pitchFamily="18" charset="0"/>
                        </a:rPr>
                        <a:t>6</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Доработка проекта ООП ДО с учетом методических рекомендаций к ФОП ДО</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Апрель-август</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Рабочая группа</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Текст обновленной ООП ДО</a:t>
                      </a:r>
                      <a:endParaRPr lang="ru-RU" sz="1400" dirty="0">
                        <a:latin typeface="Times New Roman" pitchFamily="18" charset="0"/>
                        <a:cs typeface="Times New Roman" pitchFamily="18" charset="0"/>
                      </a:endParaRPr>
                    </a:p>
                  </a:txBody>
                  <a:tcPr/>
                </a:tc>
              </a:tr>
              <a:tr h="370840">
                <a:tc>
                  <a:txBody>
                    <a:bodyPr/>
                    <a:lstStyle/>
                    <a:p>
                      <a:r>
                        <a:rPr lang="ru-RU" sz="1400" dirty="0" smtClean="0">
                          <a:latin typeface="Times New Roman" pitchFamily="18" charset="0"/>
                          <a:cs typeface="Times New Roman" pitchFamily="18" charset="0"/>
                        </a:rPr>
                        <a:t>7</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Обсуждение обновленной ООП ДО на педсовете ДОО </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Август</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Рабочая группа, коллектив ДОО</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Протокол педсовета, решение о принятии ООП ДО </a:t>
                      </a:r>
                      <a:endParaRPr lang="ru-RU" sz="1400" dirty="0">
                        <a:latin typeface="Times New Roman" pitchFamily="18" charset="0"/>
                        <a:cs typeface="Times New Roman" pitchFamily="18" charset="0"/>
                      </a:endParaRPr>
                    </a:p>
                  </a:txBody>
                  <a:tcPr/>
                </a:tc>
              </a:tr>
              <a:tr h="370840">
                <a:tc>
                  <a:txBody>
                    <a:bodyPr/>
                    <a:lstStyle/>
                    <a:p>
                      <a:r>
                        <a:rPr lang="ru-RU" sz="1400" dirty="0" smtClean="0">
                          <a:latin typeface="Times New Roman" pitchFamily="18" charset="0"/>
                          <a:cs typeface="Times New Roman" pitchFamily="18" charset="0"/>
                        </a:rPr>
                        <a:t>8</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Утверждение обновленной ООП ДО</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До 31.08.2023 г. (это крайний срок!)</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Заведующий</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Обновленная ООП ДО утверждена </a:t>
                      </a:r>
                      <a:endParaRPr lang="ru-RU" sz="1400" dirty="0">
                        <a:latin typeface="Times New Roman" pitchFamily="18" charset="0"/>
                        <a:cs typeface="Times New Roman" pitchFamily="18" charset="0"/>
                      </a:endParaRPr>
                    </a:p>
                  </a:txBody>
                  <a:tcPr/>
                </a:tc>
              </a:tr>
              <a:tr h="370840">
                <a:tc gridSpan="5">
                  <a:txBody>
                    <a:bodyPr/>
                    <a:lstStyle/>
                    <a:p>
                      <a:pPr algn="ctr"/>
                      <a:r>
                        <a:rPr lang="ru-RU" sz="1400" dirty="0" smtClean="0">
                          <a:latin typeface="Times New Roman" pitchFamily="18" charset="0"/>
                          <a:cs typeface="Times New Roman" pitchFamily="18" charset="0"/>
                        </a:rPr>
                        <a:t>2. Нормативно-правовое</a:t>
                      </a:r>
                      <a:r>
                        <a:rPr lang="ru-RU" sz="1400" baseline="0" dirty="0" smtClean="0">
                          <a:latin typeface="Times New Roman" pitchFamily="18" charset="0"/>
                          <a:cs typeface="Times New Roman" pitchFamily="18" charset="0"/>
                        </a:rPr>
                        <a:t> обеспечение </a:t>
                      </a:r>
                      <a:endParaRPr lang="ru-RU" sz="1400" dirty="0">
                        <a:latin typeface="Times New Roman" pitchFamily="18" charset="0"/>
                        <a:cs typeface="Times New Roman" pitchFamily="18" charset="0"/>
                      </a:endParaRPr>
                    </a:p>
                  </a:txBody>
                  <a:tcPr/>
                </a:tc>
                <a:tc hMerge="1">
                  <a:txBody>
                    <a:bodyPr/>
                    <a:lstStyle/>
                    <a:p>
                      <a:endParaRPr lang="ru-RU" dirty="0"/>
                    </a:p>
                  </a:txBody>
                  <a:tcPr/>
                </a:tc>
                <a:tc hMerge="1">
                  <a:txBody>
                    <a:bodyPr/>
                    <a:lstStyle/>
                    <a:p>
                      <a:endParaRPr lang="ru-RU" dirty="0"/>
                    </a:p>
                  </a:txBody>
                  <a:tcPr/>
                </a:tc>
                <a:tc hMerge="1">
                  <a:txBody>
                    <a:bodyPr/>
                    <a:lstStyle/>
                    <a:p>
                      <a:endParaRPr lang="ru-RU" dirty="0"/>
                    </a:p>
                  </a:txBody>
                  <a:tcPr/>
                </a:tc>
                <a:tc hMerge="1">
                  <a:txBody>
                    <a:bodyPr/>
                    <a:lstStyle/>
                    <a:p>
                      <a:endParaRPr lang="ru-RU" dirty="0"/>
                    </a:p>
                  </a:txBody>
                  <a:tcPr/>
                </a:tc>
              </a:tr>
              <a:tr h="370840">
                <a:tc>
                  <a:txBody>
                    <a:bodyPr/>
                    <a:lstStyle/>
                    <a:p>
                      <a:r>
                        <a:rPr lang="ru-RU" sz="1400" dirty="0" smtClean="0">
                          <a:latin typeface="Times New Roman" pitchFamily="18" charset="0"/>
                          <a:cs typeface="Times New Roman" pitchFamily="18" charset="0"/>
                        </a:rPr>
                        <a:t>9</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Разработка локальных актов ДОО по приведению ООП ДО в соответствие ФОП ДО</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Январь-февраль</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Рабочая группа (ФИО отв.)</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Утверждены локальные акты (приказ о создании рабочей группы, положение о деятельности рабочей группы, дорожная карта перехода ДОО на ФОП ДО) </a:t>
                      </a:r>
                      <a:endParaRPr lang="ru-RU" sz="1400" dirty="0">
                        <a:latin typeface="Times New Roman" pitchFamily="18" charset="0"/>
                        <a:cs typeface="Times New Roman" pitchFamily="18" charset="0"/>
                      </a:endParaRPr>
                    </a:p>
                  </a:txBody>
                  <a:tcPr/>
                </a:tc>
              </a:tr>
              <a:tr h="370840">
                <a:tc>
                  <a:txBody>
                    <a:bodyPr/>
                    <a:lstStyle/>
                    <a:p>
                      <a:r>
                        <a:rPr lang="ru-RU" sz="1400" dirty="0" smtClean="0">
                          <a:latin typeface="Times New Roman" pitchFamily="18" charset="0"/>
                          <a:cs typeface="Times New Roman" pitchFamily="18" charset="0"/>
                        </a:rPr>
                        <a:t>10</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Формирование пополняемого банка нормативно-правовых документов и методических материалов по приведению ООП ДО в соответствие с ФОП ДО (федеральный, региональный, муниципальный уровень) </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Январь</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Рабочая группа (ФИО отв.) </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Создан пополняемый банк документов и материалов</a:t>
                      </a:r>
                      <a:endParaRPr lang="ru-RU" sz="1400" dirty="0">
                        <a:latin typeface="Times New Roman" pitchFamily="18" charset="0"/>
                        <a:cs typeface="Times New Roman" pitchFamily="18" charset="0"/>
                      </a:endParaRPr>
                    </a:p>
                  </a:txBody>
                  <a:tcPr/>
                </a:tc>
              </a:tr>
              <a:tr h="370840">
                <a:tc>
                  <a:txBody>
                    <a:bodyPr/>
                    <a:lstStyle/>
                    <a:p>
                      <a:r>
                        <a:rPr lang="ru-RU" sz="1400" dirty="0" smtClean="0">
                          <a:latin typeface="Times New Roman" pitchFamily="18" charset="0"/>
                          <a:cs typeface="Times New Roman" pitchFamily="18" charset="0"/>
                        </a:rPr>
                        <a:t>11</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Изучение пакета нормативно-правовых документов по приведению ООП ДО в соответствие с ФОП ДО (федеральный, региональный, муниципальный уровень)</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Январь-февраль</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Рабочая группа, педагоги ДОО</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Листы ознакомления с документами </a:t>
                      </a:r>
                      <a:endParaRPr lang="ru-RU" sz="14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0" y="0"/>
          <a:ext cx="9144000" cy="7129978"/>
        </p:xfrm>
        <a:graphic>
          <a:graphicData uri="http://schemas.openxmlformats.org/drawingml/2006/table">
            <a:tbl>
              <a:tblPr firstRow="1" bandRow="1">
                <a:tableStyleId>{5C22544A-7EE6-4342-B048-85BDC9FD1C3A}</a:tableStyleId>
              </a:tblPr>
              <a:tblGrid>
                <a:gridCol w="642910"/>
                <a:gridCol w="2571768"/>
                <a:gridCol w="857256"/>
                <a:gridCol w="1785950"/>
                <a:gridCol w="3286116"/>
              </a:tblGrid>
              <a:tr h="285728">
                <a:tc>
                  <a:txBody>
                    <a:bodyPr/>
                    <a:lstStyle/>
                    <a:p>
                      <a:r>
                        <a:rPr lang="ru-RU" sz="1200" dirty="0" smtClean="0"/>
                        <a:t>№</a:t>
                      </a:r>
                      <a:endParaRPr lang="ru-RU" sz="1200" dirty="0"/>
                    </a:p>
                  </a:txBody>
                  <a:tcPr/>
                </a:tc>
                <a:tc>
                  <a:txBody>
                    <a:bodyPr/>
                    <a:lstStyle/>
                    <a:p>
                      <a:r>
                        <a:rPr lang="ru-RU" sz="1200" dirty="0" smtClean="0"/>
                        <a:t>Наименование мероприятия</a:t>
                      </a:r>
                      <a:r>
                        <a:rPr lang="ru-RU" sz="1200" baseline="0" dirty="0" smtClean="0"/>
                        <a:t> </a:t>
                      </a:r>
                      <a:endParaRPr lang="ru-RU" sz="1200" dirty="0"/>
                    </a:p>
                  </a:txBody>
                  <a:tcPr/>
                </a:tc>
                <a:tc>
                  <a:txBody>
                    <a:bodyPr/>
                    <a:lstStyle/>
                    <a:p>
                      <a:r>
                        <a:rPr lang="ru-RU" sz="1200" dirty="0" smtClean="0"/>
                        <a:t>Срок </a:t>
                      </a:r>
                      <a:endParaRPr lang="ru-RU" sz="1200" dirty="0"/>
                    </a:p>
                  </a:txBody>
                  <a:tcPr/>
                </a:tc>
                <a:tc>
                  <a:txBody>
                    <a:bodyPr/>
                    <a:lstStyle/>
                    <a:p>
                      <a:r>
                        <a:rPr lang="ru-RU" sz="1200" dirty="0" smtClean="0"/>
                        <a:t>Ответственные</a:t>
                      </a:r>
                      <a:endParaRPr lang="ru-RU" sz="1200" dirty="0"/>
                    </a:p>
                  </a:txBody>
                  <a:tcPr/>
                </a:tc>
                <a:tc>
                  <a:txBody>
                    <a:bodyPr/>
                    <a:lstStyle/>
                    <a:p>
                      <a:r>
                        <a:rPr lang="ru-RU" sz="1200" dirty="0" smtClean="0"/>
                        <a:t>Результат  </a:t>
                      </a:r>
                      <a:endParaRPr lang="ru-RU" sz="1200" dirty="0"/>
                    </a:p>
                  </a:txBody>
                  <a:tcPr/>
                </a:tc>
              </a:tr>
              <a:tr h="1318401">
                <a:tc>
                  <a:txBody>
                    <a:bodyPr/>
                    <a:lstStyle/>
                    <a:p>
                      <a:r>
                        <a:rPr lang="ru-RU" sz="1400" dirty="0" smtClean="0">
                          <a:latin typeface="Times New Roman" pitchFamily="18" charset="0"/>
                          <a:cs typeface="Times New Roman" pitchFamily="18" charset="0"/>
                        </a:rPr>
                        <a:t>12</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Экспертиза действующих локальных актов ДОО, внесение изменений, актуализация (при необходимости) </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февраль</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Рабочая группа (ФИО отв.)</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Отчет по результатам экспертизы и проекты (при необходимости) обновленных локальных документов (Устав, Программу развития, Договор с родителями и т.д.)</a:t>
                      </a:r>
                      <a:endParaRPr lang="ru-RU" sz="1400" dirty="0">
                        <a:latin typeface="Times New Roman" pitchFamily="18" charset="0"/>
                        <a:cs typeface="Times New Roman" pitchFamily="18" charset="0"/>
                      </a:endParaRPr>
                    </a:p>
                  </a:txBody>
                  <a:tcPr/>
                </a:tc>
              </a:tr>
              <a:tr h="253235">
                <a:tc gridSpan="5">
                  <a:txBody>
                    <a:bodyPr/>
                    <a:lstStyle/>
                    <a:p>
                      <a:pPr algn="ctr"/>
                      <a:r>
                        <a:rPr lang="ru-RU" sz="1400" dirty="0" smtClean="0">
                          <a:latin typeface="Times New Roman" pitchFamily="18" charset="0"/>
                          <a:cs typeface="Times New Roman" pitchFamily="18" charset="0"/>
                        </a:rPr>
                        <a:t>3. Кадровое обеспечение </a:t>
                      </a:r>
                      <a:endParaRPr lang="ru-RU" sz="1400" dirty="0">
                        <a:latin typeface="Times New Roman" pitchFamily="18" charset="0"/>
                        <a:cs typeface="Times New Roman" pitchFamily="18" charset="0"/>
                      </a:endParaRPr>
                    </a:p>
                  </a:txBody>
                  <a:tcPr/>
                </a:tc>
                <a:tc hMerge="1">
                  <a:txBody>
                    <a:bodyPr/>
                    <a:lstStyle/>
                    <a:p>
                      <a:endParaRPr lang="ru-RU" dirty="0"/>
                    </a:p>
                  </a:txBody>
                  <a:tcPr/>
                </a:tc>
                <a:tc hMerge="1">
                  <a:txBody>
                    <a:bodyPr/>
                    <a:lstStyle/>
                    <a:p>
                      <a:endParaRPr lang="ru-RU" dirty="0"/>
                    </a:p>
                  </a:txBody>
                  <a:tcPr/>
                </a:tc>
                <a:tc hMerge="1">
                  <a:txBody>
                    <a:bodyPr/>
                    <a:lstStyle/>
                    <a:p>
                      <a:endParaRPr lang="ru-RU" dirty="0"/>
                    </a:p>
                  </a:txBody>
                  <a:tcPr/>
                </a:tc>
                <a:tc hMerge="1">
                  <a:txBody>
                    <a:bodyPr/>
                    <a:lstStyle/>
                    <a:p>
                      <a:endParaRPr lang="ru-RU" dirty="0"/>
                    </a:p>
                  </a:txBody>
                  <a:tcPr/>
                </a:tc>
              </a:tr>
              <a:tr h="1318401">
                <a:tc>
                  <a:txBody>
                    <a:bodyPr/>
                    <a:lstStyle/>
                    <a:p>
                      <a:r>
                        <a:rPr lang="ru-RU" sz="1400" dirty="0" smtClean="0">
                          <a:latin typeface="Times New Roman" pitchFamily="18" charset="0"/>
                          <a:cs typeface="Times New Roman" pitchFamily="18" charset="0"/>
                        </a:rPr>
                        <a:t>13</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Проведение цикла педсоветов, семинаров в ДОО по вопросам приведения ООП ДО в соответствие с ФОП ДО</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Январь,</a:t>
                      </a:r>
                      <a:r>
                        <a:rPr lang="ru-RU" sz="1400" baseline="0"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Май август</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Заведующий, ст. воспитатель (методист), руководитель рабочей группы </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Изменения в годовом плане работы, протоколы педсоветов</a:t>
                      </a:r>
                      <a:endParaRPr lang="ru-RU" sz="1400" dirty="0">
                        <a:latin typeface="Times New Roman" pitchFamily="18" charset="0"/>
                        <a:cs typeface="Times New Roman" pitchFamily="18" charset="0"/>
                      </a:endParaRPr>
                    </a:p>
                  </a:txBody>
                  <a:tcPr/>
                </a:tc>
              </a:tr>
              <a:tr h="1804128">
                <a:tc>
                  <a:txBody>
                    <a:bodyPr/>
                    <a:lstStyle/>
                    <a:p>
                      <a:r>
                        <a:rPr lang="ru-RU" sz="1400" dirty="0" smtClean="0">
                          <a:latin typeface="Times New Roman" pitchFamily="18" charset="0"/>
                          <a:cs typeface="Times New Roman" pitchFamily="18" charset="0"/>
                        </a:rPr>
                        <a:t>14</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Обеспечение участия педагогов в семинарах, конференциях, форумах, курсах повышения квалификации и других мероприятиях по вопросам перехода на ФОП ДО</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Январь - август</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Заведующий, ст. воспитатель (методист), руководитель рабочей группы</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Сертификаты, записи мероприятий, план участия педагогов в КПК и др.</a:t>
                      </a:r>
                      <a:endParaRPr lang="ru-RU" sz="1400" dirty="0">
                        <a:latin typeface="Times New Roman" pitchFamily="18" charset="0"/>
                        <a:cs typeface="Times New Roman" pitchFamily="18" charset="0"/>
                      </a:endParaRPr>
                    </a:p>
                  </a:txBody>
                  <a:tcPr/>
                </a:tc>
              </a:tr>
              <a:tr h="280486">
                <a:tc gridSpan="5">
                  <a:txBody>
                    <a:bodyPr/>
                    <a:lstStyle/>
                    <a:p>
                      <a:pPr algn="ctr"/>
                      <a:r>
                        <a:rPr lang="ru-RU" sz="1400" dirty="0" smtClean="0">
                          <a:latin typeface="Times New Roman" pitchFamily="18" charset="0"/>
                          <a:cs typeface="Times New Roman" pitchFamily="18" charset="0"/>
                        </a:rPr>
                        <a:t>4. Материально-техническое обеспечение </a:t>
                      </a:r>
                      <a:endParaRPr lang="ru-RU" sz="1400" dirty="0">
                        <a:latin typeface="Times New Roman" pitchFamily="18" charset="0"/>
                        <a:cs typeface="Times New Roman" pitchFamily="18" charset="0"/>
                      </a:endParaRPr>
                    </a:p>
                  </a:txBody>
                  <a:tcPr/>
                </a:tc>
                <a:tc hMerge="1">
                  <a:txBody>
                    <a:bodyPr/>
                    <a:lstStyle/>
                    <a:p>
                      <a:endParaRPr lang="ru-RU" dirty="0"/>
                    </a:p>
                  </a:txBody>
                  <a:tcPr/>
                </a:tc>
                <a:tc hMerge="1">
                  <a:txBody>
                    <a:bodyPr/>
                    <a:lstStyle/>
                    <a:p>
                      <a:endParaRPr lang="ru-RU" dirty="0"/>
                    </a:p>
                  </a:txBody>
                  <a:tcPr/>
                </a:tc>
                <a:tc hMerge="1">
                  <a:txBody>
                    <a:bodyPr/>
                    <a:lstStyle/>
                    <a:p>
                      <a:endParaRPr lang="ru-RU" dirty="0"/>
                    </a:p>
                  </a:txBody>
                  <a:tcPr/>
                </a:tc>
                <a:tc hMerge="1">
                  <a:txBody>
                    <a:bodyPr/>
                    <a:lstStyle/>
                    <a:p>
                      <a:endParaRPr lang="ru-RU" dirty="0"/>
                    </a:p>
                  </a:txBody>
                  <a:tcPr/>
                </a:tc>
              </a:tr>
              <a:tr h="422120">
                <a:tc>
                  <a:txBody>
                    <a:bodyPr/>
                    <a:lstStyle/>
                    <a:p>
                      <a:r>
                        <a:rPr lang="ru-RU" sz="1400" dirty="0" smtClean="0">
                          <a:latin typeface="Times New Roman" pitchFamily="18" charset="0"/>
                          <a:cs typeface="Times New Roman" pitchFamily="18" charset="0"/>
                        </a:rPr>
                        <a:t>15</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Анализ материально-технических условий, электронно-цифровых ресурсов перехода к реализации ООП ДО на основе ФОП ДО </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март</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Рабочая группа</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План действий по приведению ресурсной базы ДОО в соответствие с ФОП ДО</a:t>
                      </a:r>
                      <a:endParaRPr lang="ru-RU" sz="1400" dirty="0">
                        <a:latin typeface="Times New Roman" pitchFamily="18" charset="0"/>
                        <a:cs typeface="Times New Roman" pitchFamily="18" charset="0"/>
                      </a:endParaRPr>
                    </a:p>
                  </a:txBody>
                  <a:tcPr/>
                </a:tc>
              </a:tr>
              <a:tr h="422120">
                <a:tc>
                  <a:txBody>
                    <a:bodyPr/>
                    <a:lstStyle/>
                    <a:p>
                      <a:endParaRPr lang="ru-RU" sz="1400" dirty="0">
                        <a:latin typeface="Times New Roman" pitchFamily="18" charset="0"/>
                        <a:cs typeface="Times New Roman" pitchFamily="18" charset="0"/>
                      </a:endParaRPr>
                    </a:p>
                  </a:txBody>
                  <a:tcPr/>
                </a:tc>
                <a:tc>
                  <a:txBody>
                    <a:bodyPr/>
                    <a:lstStyle/>
                    <a:p>
                      <a:endParaRPr lang="ru-RU" sz="1400">
                        <a:latin typeface="Times New Roman" pitchFamily="18" charset="0"/>
                        <a:cs typeface="Times New Roman" pitchFamily="18" charset="0"/>
                      </a:endParaRPr>
                    </a:p>
                  </a:txBody>
                  <a:tcPr/>
                </a:tc>
                <a:tc>
                  <a:txBody>
                    <a:bodyPr/>
                    <a:lstStyle/>
                    <a:p>
                      <a:endParaRPr lang="ru-RU" sz="1400">
                        <a:latin typeface="Times New Roman" pitchFamily="18" charset="0"/>
                        <a:cs typeface="Times New Roman" pitchFamily="18" charset="0"/>
                      </a:endParaRPr>
                    </a:p>
                  </a:txBody>
                  <a:tcPr/>
                </a:tc>
                <a:tc>
                  <a:txBody>
                    <a:bodyPr/>
                    <a:lstStyle/>
                    <a:p>
                      <a:endParaRPr lang="ru-RU" sz="1400">
                        <a:latin typeface="Times New Roman" pitchFamily="18" charset="0"/>
                        <a:cs typeface="Times New Roman" pitchFamily="18" charset="0"/>
                      </a:endParaRPr>
                    </a:p>
                  </a:txBody>
                  <a:tcPr/>
                </a:tc>
                <a:tc>
                  <a:txBody>
                    <a:bodyPr/>
                    <a:lstStyle/>
                    <a:p>
                      <a:endParaRPr lang="ru-RU" sz="14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0" y="0"/>
          <a:ext cx="9144000" cy="2418080"/>
        </p:xfrm>
        <a:graphic>
          <a:graphicData uri="http://schemas.openxmlformats.org/drawingml/2006/table">
            <a:tbl>
              <a:tblPr firstRow="1" bandRow="1">
                <a:tableStyleId>{5C22544A-7EE6-4342-B048-85BDC9FD1C3A}</a:tableStyleId>
              </a:tblPr>
              <a:tblGrid>
                <a:gridCol w="428596"/>
                <a:gridCol w="2500330"/>
                <a:gridCol w="1643074"/>
                <a:gridCol w="1643074"/>
                <a:gridCol w="2928926"/>
              </a:tblGrid>
              <a:tr h="370840">
                <a:tc>
                  <a:txBody>
                    <a:bodyPr/>
                    <a:lstStyle/>
                    <a:p>
                      <a:r>
                        <a:rPr lang="ru-RU" sz="1200" b="0" dirty="0" smtClean="0"/>
                        <a:t>№</a:t>
                      </a:r>
                      <a:endParaRPr lang="ru-RU" sz="1200" b="0" dirty="0"/>
                    </a:p>
                  </a:txBody>
                  <a:tcPr/>
                </a:tc>
                <a:tc>
                  <a:txBody>
                    <a:bodyPr/>
                    <a:lstStyle/>
                    <a:p>
                      <a:r>
                        <a:rPr lang="ru-RU" sz="1200" b="0" dirty="0" smtClean="0"/>
                        <a:t>Наименование мероприятия </a:t>
                      </a:r>
                      <a:endParaRPr lang="ru-RU" sz="1200" b="0" dirty="0"/>
                    </a:p>
                  </a:txBody>
                  <a:tcPr/>
                </a:tc>
                <a:tc>
                  <a:txBody>
                    <a:bodyPr/>
                    <a:lstStyle/>
                    <a:p>
                      <a:r>
                        <a:rPr lang="ru-RU" sz="1200" b="0" dirty="0" smtClean="0"/>
                        <a:t>Срок</a:t>
                      </a:r>
                      <a:endParaRPr lang="ru-RU" sz="1200" b="0" dirty="0"/>
                    </a:p>
                  </a:txBody>
                  <a:tcPr/>
                </a:tc>
                <a:tc>
                  <a:txBody>
                    <a:bodyPr/>
                    <a:lstStyle/>
                    <a:p>
                      <a:r>
                        <a:rPr lang="ru-RU" sz="1200" b="0" dirty="0" smtClean="0"/>
                        <a:t>Ответственные</a:t>
                      </a:r>
                      <a:endParaRPr lang="ru-RU" sz="1200" b="0" dirty="0"/>
                    </a:p>
                  </a:txBody>
                  <a:tcPr/>
                </a:tc>
                <a:tc>
                  <a:txBody>
                    <a:bodyPr/>
                    <a:lstStyle/>
                    <a:p>
                      <a:r>
                        <a:rPr lang="ru-RU" sz="1200" b="0" dirty="0" smtClean="0"/>
                        <a:t> Результат</a:t>
                      </a:r>
                      <a:r>
                        <a:rPr lang="ru-RU" sz="1200" b="0" baseline="0" dirty="0" smtClean="0"/>
                        <a:t>  </a:t>
                      </a:r>
                      <a:endParaRPr lang="ru-RU" sz="1200" b="0" dirty="0"/>
                    </a:p>
                  </a:txBody>
                  <a:tcPr/>
                </a:tc>
              </a:tr>
              <a:tr h="370840">
                <a:tc gridSpan="5">
                  <a:txBody>
                    <a:bodyPr/>
                    <a:lstStyle/>
                    <a:p>
                      <a:pPr algn="ctr"/>
                      <a:r>
                        <a:rPr lang="ru-RU" sz="1400" dirty="0" smtClean="0"/>
                        <a:t>5. Информационное обеспечение </a:t>
                      </a:r>
                      <a:endParaRPr lang="ru-RU" sz="1400" dirty="0"/>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70840">
                <a:tc>
                  <a:txBody>
                    <a:bodyPr/>
                    <a:lstStyle/>
                    <a:p>
                      <a:r>
                        <a:rPr lang="ru-RU" sz="1400" dirty="0" smtClean="0"/>
                        <a:t>16</a:t>
                      </a:r>
                      <a:endParaRPr lang="ru-RU" sz="1400" dirty="0"/>
                    </a:p>
                  </a:txBody>
                  <a:tcPr/>
                </a:tc>
                <a:tc>
                  <a:txBody>
                    <a:bodyPr/>
                    <a:lstStyle/>
                    <a:p>
                      <a:r>
                        <a:rPr lang="ru-RU" sz="1400" dirty="0" smtClean="0"/>
                        <a:t>Информирование родителей (законных представителей) об изменениях ООП ДО</a:t>
                      </a:r>
                      <a:endParaRPr lang="ru-RU" sz="1400" dirty="0"/>
                    </a:p>
                  </a:txBody>
                  <a:tcPr/>
                </a:tc>
                <a:tc>
                  <a:txBody>
                    <a:bodyPr/>
                    <a:lstStyle/>
                    <a:p>
                      <a:r>
                        <a:rPr lang="ru-RU" sz="1400" dirty="0" smtClean="0"/>
                        <a:t>Апрель-сентябрь</a:t>
                      </a:r>
                      <a:endParaRPr lang="ru-RU" sz="1400" dirty="0"/>
                    </a:p>
                  </a:txBody>
                  <a:tcPr/>
                </a:tc>
                <a:tc>
                  <a:txBody>
                    <a:bodyPr/>
                    <a:lstStyle/>
                    <a:p>
                      <a:r>
                        <a:rPr lang="ru-RU" sz="1400" dirty="0" smtClean="0"/>
                        <a:t>Рабочая группа (ФИО отв.), педагоги</a:t>
                      </a:r>
                      <a:endParaRPr lang="ru-RU" sz="1400" dirty="0"/>
                    </a:p>
                  </a:txBody>
                  <a:tcPr/>
                </a:tc>
                <a:tc>
                  <a:txBody>
                    <a:bodyPr/>
                    <a:lstStyle/>
                    <a:p>
                      <a:r>
                        <a:rPr lang="ru-RU" sz="1400" dirty="0" smtClean="0"/>
                        <a:t>Планы и протоколы родительских собраний, материалы консультаций</a:t>
                      </a:r>
                      <a:endParaRPr lang="ru-RU" sz="1400" dirty="0"/>
                    </a:p>
                  </a:txBody>
                  <a:tcPr/>
                </a:tc>
              </a:tr>
              <a:tr h="370840">
                <a:tc>
                  <a:txBody>
                    <a:bodyPr/>
                    <a:lstStyle/>
                    <a:p>
                      <a:r>
                        <a:rPr lang="ru-RU" sz="1400" dirty="0" smtClean="0"/>
                        <a:t>17</a:t>
                      </a:r>
                      <a:endParaRPr lang="ru-RU" sz="1400" dirty="0"/>
                    </a:p>
                  </a:txBody>
                  <a:tcPr/>
                </a:tc>
                <a:tc>
                  <a:txBody>
                    <a:bodyPr/>
                    <a:lstStyle/>
                    <a:p>
                      <a:r>
                        <a:rPr lang="ru-RU" sz="1400" dirty="0" smtClean="0"/>
                        <a:t>Обновление информации об ООП ДО на сайте ДОО</a:t>
                      </a:r>
                      <a:endParaRPr lang="ru-RU" sz="1400" dirty="0"/>
                    </a:p>
                  </a:txBody>
                  <a:tcPr/>
                </a:tc>
                <a:tc>
                  <a:txBody>
                    <a:bodyPr/>
                    <a:lstStyle/>
                    <a:p>
                      <a:r>
                        <a:rPr lang="ru-RU" sz="1400" dirty="0" smtClean="0"/>
                        <a:t>Август-сентябрь</a:t>
                      </a:r>
                      <a:endParaRPr lang="ru-RU" sz="1400" dirty="0"/>
                    </a:p>
                  </a:txBody>
                  <a:tcPr/>
                </a:tc>
                <a:tc>
                  <a:txBody>
                    <a:bodyPr/>
                    <a:lstStyle/>
                    <a:p>
                      <a:r>
                        <a:rPr lang="ru-RU" sz="1400" dirty="0" smtClean="0"/>
                        <a:t>Рабочая группа (ФИО отв.) </a:t>
                      </a:r>
                      <a:endParaRPr lang="ru-RU" sz="1400" dirty="0"/>
                    </a:p>
                  </a:txBody>
                  <a:tcPr/>
                </a:tc>
                <a:tc>
                  <a:txBody>
                    <a:bodyPr/>
                    <a:lstStyle/>
                    <a:p>
                      <a:r>
                        <a:rPr lang="ru-RU" sz="1400" dirty="0" smtClean="0"/>
                        <a:t>Информация размещена на соответствующей странице сайта ДОО, скорректирована краткая презентация ООП ДО</a:t>
                      </a:r>
                      <a:endParaRPr lang="ru-RU" sz="1400" dirty="0"/>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1400" dirty="0" smtClean="0">
                <a:solidFill>
                  <a:srgbClr val="FF0000"/>
                </a:solidFill>
                <a:latin typeface="Times New Roman" pitchFamily="18" charset="0"/>
                <a:cs typeface="Times New Roman" pitchFamily="18" charset="0"/>
              </a:rPr>
              <a:t>Приказ Министерства просвещения Российской Федерации от 08.11.2022 № 955 «О внесении изменений в некоторые приказы Министерства образования и науки Российской Федерации и Министерства просвещения Российской Федерации, касающиеся федеральных государственных образовательных стандартов общего образования и образования обучающихся с ограниченными возможностями здоровья и умственной отсталостью (интеллектуальными нарушениями)» (зарегистрирован 06.02.2023 № 72264):</a:t>
            </a:r>
            <a:endParaRPr lang="ru-RU" sz="1400" dirty="0">
              <a:solidFill>
                <a:srgbClr val="FF0000"/>
              </a:solidFill>
              <a:latin typeface="Times New Roman" pitchFamily="18" charset="0"/>
              <a:cs typeface="Times New Roman" pitchFamily="18" charset="0"/>
            </a:endParaRPr>
          </a:p>
        </p:txBody>
      </p:sp>
      <p:graphicFrame>
        <p:nvGraphicFramePr>
          <p:cNvPr id="7" name="Содержимое 6"/>
          <p:cNvGraphicFramePr>
            <a:graphicFrameLocks noGrp="1"/>
          </p:cNvGraphicFramePr>
          <p:nvPr>
            <p:ph idx="1"/>
          </p:nvPr>
        </p:nvGraphicFramePr>
        <p:xfrm>
          <a:off x="457200" y="1600200"/>
          <a:ext cx="8229600" cy="5158041"/>
        </p:xfrm>
        <a:graphic>
          <a:graphicData uri="http://schemas.openxmlformats.org/drawingml/2006/table">
            <a:tbl>
              <a:tblPr firstRow="1" bandRow="1">
                <a:tableStyleId>{5C22544A-7EE6-4342-B048-85BDC9FD1C3A}</a:tableStyleId>
              </a:tblPr>
              <a:tblGrid>
                <a:gridCol w="2743200"/>
                <a:gridCol w="2743200"/>
                <a:gridCol w="2743200"/>
              </a:tblGrid>
              <a:tr h="404743">
                <a:tc>
                  <a:txBody>
                    <a:bodyPr/>
                    <a:lstStyle/>
                    <a:p>
                      <a:endParaRPr lang="ru-RU" dirty="0"/>
                    </a:p>
                  </a:txBody>
                  <a:tcPr/>
                </a:tc>
                <a:tc>
                  <a:txBody>
                    <a:bodyPr/>
                    <a:lstStyle/>
                    <a:p>
                      <a:r>
                        <a:rPr lang="ru-RU" dirty="0" smtClean="0"/>
                        <a:t>Было </a:t>
                      </a:r>
                      <a:endParaRPr lang="ru-RU" dirty="0"/>
                    </a:p>
                  </a:txBody>
                  <a:tcPr/>
                </a:tc>
                <a:tc>
                  <a:txBody>
                    <a:bodyPr/>
                    <a:lstStyle/>
                    <a:p>
                      <a:r>
                        <a:rPr lang="ru-RU" dirty="0" smtClean="0"/>
                        <a:t>Стало</a:t>
                      </a:r>
                      <a:r>
                        <a:rPr lang="ru-RU" baseline="0" dirty="0" smtClean="0"/>
                        <a:t> </a:t>
                      </a:r>
                      <a:endParaRPr lang="ru-RU" dirty="0"/>
                    </a:p>
                  </a:txBody>
                  <a:tcPr/>
                </a:tc>
              </a:tr>
              <a:tr h="1264129">
                <a:tc>
                  <a:txBody>
                    <a:bodyPr/>
                    <a:lstStyle/>
                    <a:p>
                      <a:r>
                        <a:rPr lang="ru-RU" sz="1400" dirty="0" smtClean="0">
                          <a:latin typeface="Times New Roman" pitchFamily="18" charset="0"/>
                          <a:cs typeface="Times New Roman" pitchFamily="18" charset="0"/>
                        </a:rPr>
                        <a:t>П 1.7 </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ФГОС ДО является основой для разработки вариативных примерных образовательных программ дошкольного образования </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ФГОС ДО является основой для разработки </a:t>
                      </a:r>
                      <a:r>
                        <a:rPr lang="ru-RU" sz="1400" dirty="0" smtClean="0">
                          <a:solidFill>
                            <a:srgbClr val="FF0000"/>
                          </a:solidFill>
                          <a:latin typeface="Times New Roman" pitchFamily="18" charset="0"/>
                          <a:cs typeface="Times New Roman" pitchFamily="18" charset="0"/>
                        </a:rPr>
                        <a:t>федеральной образовательной программы дошкольного образования</a:t>
                      </a:r>
                      <a:endParaRPr lang="ru-RU" sz="1400" dirty="0">
                        <a:solidFill>
                          <a:srgbClr val="FF0000"/>
                        </a:solidFill>
                        <a:latin typeface="Times New Roman" pitchFamily="18" charset="0"/>
                        <a:cs typeface="Times New Roman" pitchFamily="18" charset="0"/>
                      </a:endParaRPr>
                    </a:p>
                  </a:txBody>
                  <a:tcPr/>
                </a:tc>
              </a:tr>
              <a:tr h="1264129">
                <a:tc>
                  <a:txBody>
                    <a:bodyPr/>
                    <a:lstStyle/>
                    <a:p>
                      <a:r>
                        <a:rPr lang="ru-RU" sz="1400" dirty="0" smtClean="0">
                          <a:latin typeface="Times New Roman" pitchFamily="18" charset="0"/>
                          <a:cs typeface="Times New Roman" pitchFamily="18" charset="0"/>
                        </a:rPr>
                        <a:t>П 2.5 </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Программа разрабатывается и утверждается Организацией самостоятельно в соответствии с настоящим Стандартом и с учетом Примерных программ </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Программа разрабатывается и утверждается Организацией самостоятельно в соответствии с настоящим Стандартом </a:t>
                      </a:r>
                      <a:r>
                        <a:rPr lang="ru-RU" sz="1400" dirty="0" smtClean="0">
                          <a:solidFill>
                            <a:srgbClr val="FF0000"/>
                          </a:solidFill>
                          <a:latin typeface="Times New Roman" pitchFamily="18" charset="0"/>
                          <a:cs typeface="Times New Roman" pitchFamily="18" charset="0"/>
                        </a:rPr>
                        <a:t>и ФОП ДО</a:t>
                      </a:r>
                      <a:endParaRPr lang="ru-RU" sz="1400" dirty="0">
                        <a:solidFill>
                          <a:srgbClr val="FF0000"/>
                        </a:solidFill>
                        <a:latin typeface="Times New Roman" pitchFamily="18" charset="0"/>
                        <a:cs typeface="Times New Roman" pitchFamily="18" charset="0"/>
                      </a:endParaRPr>
                    </a:p>
                  </a:txBody>
                  <a:tcPr/>
                </a:tc>
              </a:tr>
              <a:tr h="1896194">
                <a:tc>
                  <a:txBody>
                    <a:bodyPr/>
                    <a:lstStyle/>
                    <a:p>
                      <a:r>
                        <a:rPr lang="ru-RU" dirty="0" smtClean="0">
                          <a:latin typeface="Times New Roman" pitchFamily="18" charset="0"/>
                          <a:cs typeface="Times New Roman" pitchFamily="18" charset="0"/>
                        </a:rPr>
                        <a:t>П 2.6</a:t>
                      </a:r>
                      <a:endParaRPr lang="ru-RU"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Содержание Программы должно обеспечивать развитие личности, мотивации и способностей детей в различных видах деятельности и охватывать следующие структурные единицы, представляющие определенные направления развития и образования детей (далее - образовательные области) </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Содержание ООП ДО должно обеспечивать </a:t>
                      </a:r>
                      <a:r>
                        <a:rPr lang="ru-RU" sz="1400" dirty="0" smtClean="0">
                          <a:solidFill>
                            <a:srgbClr val="FF0000"/>
                          </a:solidFill>
                          <a:latin typeface="Times New Roman" pitchFamily="18" charset="0"/>
                          <a:cs typeface="Times New Roman" pitchFamily="18" charset="0"/>
                        </a:rPr>
                        <a:t>физическое и психическое развитие ребенка в различных видах </a:t>
                      </a:r>
                      <a:r>
                        <a:rPr lang="ru-RU" sz="1400" dirty="0" smtClean="0">
                          <a:latin typeface="Times New Roman" pitchFamily="18" charset="0"/>
                          <a:cs typeface="Times New Roman" pitchFamily="18" charset="0"/>
                        </a:rPr>
                        <a:t>деятельности и охватывать следующие структурные единицы, представляющие </a:t>
                      </a:r>
                      <a:r>
                        <a:rPr lang="ru-RU" sz="1400" dirty="0" smtClean="0">
                          <a:solidFill>
                            <a:srgbClr val="FF0000"/>
                          </a:solidFill>
                          <a:latin typeface="Times New Roman" pitchFamily="18" charset="0"/>
                          <a:cs typeface="Times New Roman" pitchFamily="18" charset="0"/>
                        </a:rPr>
                        <a:t>определенные направления обучения и воспитания</a:t>
                      </a:r>
                      <a:r>
                        <a:rPr lang="ru-RU" sz="1400" dirty="0" smtClean="0">
                          <a:latin typeface="Times New Roman" pitchFamily="18" charset="0"/>
                          <a:cs typeface="Times New Roman" pitchFamily="18" charset="0"/>
                        </a:rPr>
                        <a:t> (далее – образовательные области)</a:t>
                      </a:r>
                      <a:endParaRPr lang="ru-RU" sz="14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9144000" cy="5909310"/>
          </a:xfrm>
          <a:prstGeom prst="rect">
            <a:avLst/>
          </a:prstGeom>
        </p:spPr>
        <p:txBody>
          <a:bodyPr wrap="square">
            <a:spAutoFit/>
          </a:bodyPr>
          <a:lstStyle/>
          <a:p>
            <a:r>
              <a:rPr lang="ru-RU" sz="1400" dirty="0" smtClean="0">
                <a:latin typeface="Times New Roman" pitchFamily="18" charset="0"/>
                <a:cs typeface="Times New Roman" pitchFamily="18" charset="0"/>
              </a:rPr>
              <a:t>Ключевые изменения во ФГОС ДО</a:t>
            </a:r>
            <a:r>
              <a:rPr lang="ru-RU" sz="1400" dirty="0" smtClean="0">
                <a:latin typeface="Times New Roman" pitchFamily="18" charset="0"/>
                <a:cs typeface="Times New Roman" pitchFamily="18" charset="0"/>
              </a:rPr>
              <a:t>:</a:t>
            </a:r>
          </a:p>
          <a:p>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 П. 2.6: перечень образовательных областей не изменился, однако </a:t>
            </a:r>
            <a:r>
              <a:rPr lang="ru-RU" sz="1400" dirty="0" smtClean="0">
                <a:solidFill>
                  <a:srgbClr val="FF0000"/>
                </a:solidFill>
                <a:latin typeface="Times New Roman" pitchFamily="18" charset="0"/>
                <a:cs typeface="Times New Roman" pitchFamily="18" charset="0"/>
              </a:rPr>
              <a:t>расширено и конкретизировано содержание образовательных областей </a:t>
            </a:r>
            <a:endParaRPr lang="ru-RU" sz="1400" dirty="0" smtClean="0">
              <a:solidFill>
                <a:srgbClr val="FF0000"/>
              </a:solidFill>
              <a:latin typeface="Times New Roman" pitchFamily="18" charset="0"/>
              <a:cs typeface="Times New Roman" pitchFamily="18" charset="0"/>
            </a:endParaRPr>
          </a:p>
          <a:p>
            <a:endParaRPr lang="ru-RU" sz="1400" dirty="0" smtClean="0">
              <a:solidFill>
                <a:srgbClr val="FF0000"/>
              </a:solidFill>
              <a:latin typeface="Times New Roman" pitchFamily="18" charset="0"/>
              <a:cs typeface="Times New Roman" pitchFamily="18" charset="0"/>
            </a:endParaRPr>
          </a:p>
          <a:p>
            <a:r>
              <a:rPr lang="ru-RU" sz="1400" dirty="0" smtClean="0">
                <a:latin typeface="Times New Roman" pitchFamily="18" charset="0"/>
                <a:cs typeface="Times New Roman" pitchFamily="18" charset="0"/>
              </a:rPr>
              <a:t>П. 2.7</a:t>
            </a:r>
            <a:r>
              <a:rPr lang="ru-RU" sz="1400" dirty="0" smtClean="0">
                <a:solidFill>
                  <a:srgbClr val="FF0000"/>
                </a:solidFill>
                <a:latin typeface="Times New Roman" pitchFamily="18" charset="0"/>
                <a:cs typeface="Times New Roman" pitchFamily="18" charset="0"/>
              </a:rPr>
              <a:t>: частично изменен перечень детских видов деятельности </a:t>
            </a:r>
            <a:r>
              <a:rPr lang="ru-RU" sz="1400" dirty="0" smtClean="0">
                <a:latin typeface="Times New Roman" pitchFamily="18" charset="0"/>
                <a:cs typeface="Times New Roman" pitchFamily="18" charset="0"/>
              </a:rPr>
              <a:t>на этапах младенчества, раннего и дошкольного детства </a:t>
            </a:r>
            <a:endParaRPr lang="ru-RU" sz="1400" dirty="0" smtClean="0">
              <a:latin typeface="Times New Roman" pitchFamily="18" charset="0"/>
              <a:cs typeface="Times New Roman" pitchFamily="18" charset="0"/>
            </a:endParaRPr>
          </a:p>
          <a:p>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П. 2.10: уточнено, что </a:t>
            </a:r>
            <a:r>
              <a:rPr lang="ru-RU" sz="1400" dirty="0" smtClean="0">
                <a:solidFill>
                  <a:srgbClr val="FF0000"/>
                </a:solidFill>
                <a:latin typeface="Times New Roman" pitchFamily="18" charset="0"/>
                <a:cs typeface="Times New Roman" pitchFamily="18" charset="0"/>
              </a:rPr>
              <a:t>содержание и планируемые результаты ООП должны быть не ниже содержания и планируемых результатов ФОП ДО </a:t>
            </a:r>
            <a:endParaRPr lang="ru-RU" sz="1400" dirty="0" smtClean="0">
              <a:solidFill>
                <a:srgbClr val="FF0000"/>
              </a:solidFill>
              <a:latin typeface="Times New Roman" pitchFamily="18" charset="0"/>
              <a:cs typeface="Times New Roman" pitchFamily="18" charset="0"/>
            </a:endParaRPr>
          </a:p>
          <a:p>
            <a:endParaRPr lang="ru-RU" sz="1400" dirty="0" smtClean="0">
              <a:solidFill>
                <a:srgbClr val="FF0000"/>
              </a:solidFill>
              <a:latin typeface="Times New Roman" pitchFamily="18" charset="0"/>
              <a:cs typeface="Times New Roman" pitchFamily="18" charset="0"/>
            </a:endParaRPr>
          </a:p>
          <a:p>
            <a:r>
              <a:rPr lang="ru-RU" sz="1400" dirty="0" smtClean="0">
                <a:latin typeface="Times New Roman" pitchFamily="18" charset="0"/>
                <a:cs typeface="Times New Roman" pitchFamily="18" charset="0"/>
              </a:rPr>
              <a:t>П. 2.11: уточнено, что содержательный раздел Программы должен включать описание образовательной деятельности в соответствии с направлениями развития ребенка, представленными в пяти образовательных областях, </a:t>
            </a:r>
            <a:r>
              <a:rPr lang="ru-RU" sz="1400" dirty="0" smtClean="0">
                <a:solidFill>
                  <a:srgbClr val="FF0000"/>
                </a:solidFill>
                <a:latin typeface="Times New Roman" pitchFamily="18" charset="0"/>
                <a:cs typeface="Times New Roman" pitchFamily="18" charset="0"/>
              </a:rPr>
              <a:t>Федеральной образовательной программой </a:t>
            </a:r>
            <a:r>
              <a:rPr lang="ru-RU" sz="1400" dirty="0" smtClean="0">
                <a:latin typeface="Times New Roman" pitchFamily="18" charset="0"/>
                <a:cs typeface="Times New Roman" pitchFamily="18" charset="0"/>
              </a:rPr>
              <a:t>и с учетом используемых методических пособий, обеспечивающих реализацию данного содержания </a:t>
            </a:r>
            <a:endParaRPr lang="ru-RU" sz="1400" dirty="0" smtClean="0">
              <a:latin typeface="Times New Roman" pitchFamily="18" charset="0"/>
              <a:cs typeface="Times New Roman" pitchFamily="18" charset="0"/>
            </a:endParaRPr>
          </a:p>
          <a:p>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П. 2.12: указано, что </a:t>
            </a:r>
            <a:r>
              <a:rPr lang="ru-RU" sz="1400" dirty="0" smtClean="0">
                <a:solidFill>
                  <a:srgbClr val="FF0000"/>
                </a:solidFill>
                <a:latin typeface="Times New Roman" pitchFamily="18" charset="0"/>
                <a:cs typeface="Times New Roman" pitchFamily="18" charset="0"/>
              </a:rPr>
              <a:t>обязательная часть программы должна соответствовать ФОП ДО, и может оформляться в виде ссылки на ФОП </a:t>
            </a:r>
            <a:endParaRPr lang="ru-RU" sz="1400" dirty="0" smtClean="0">
              <a:solidFill>
                <a:srgbClr val="FF0000"/>
              </a:solidFill>
              <a:latin typeface="Times New Roman" pitchFamily="18" charset="0"/>
              <a:cs typeface="Times New Roman" pitchFamily="18" charset="0"/>
            </a:endParaRPr>
          </a:p>
          <a:p>
            <a:endParaRPr lang="ru-RU" sz="1400" dirty="0" smtClean="0">
              <a:solidFill>
                <a:srgbClr val="FF0000"/>
              </a:solidFill>
              <a:latin typeface="Times New Roman" pitchFamily="18" charset="0"/>
              <a:cs typeface="Times New Roman" pitchFamily="18" charset="0"/>
            </a:endParaRPr>
          </a:p>
          <a:p>
            <a:r>
              <a:rPr lang="ru-RU" sz="1400" dirty="0" smtClean="0">
                <a:latin typeface="Times New Roman" pitchFamily="18" charset="0"/>
                <a:cs typeface="Times New Roman" pitchFamily="18" charset="0"/>
              </a:rPr>
              <a:t>П. 2.13: указано, что </a:t>
            </a:r>
            <a:r>
              <a:rPr lang="ru-RU" sz="1400" dirty="0" smtClean="0">
                <a:solidFill>
                  <a:srgbClr val="FF0000"/>
                </a:solidFill>
                <a:latin typeface="Times New Roman" pitchFamily="18" charset="0"/>
                <a:cs typeface="Times New Roman" pitchFamily="18" charset="0"/>
              </a:rPr>
              <a:t>в краткой презентации ООП ДО</a:t>
            </a:r>
            <a:r>
              <a:rPr lang="ru-RU" sz="1400" dirty="0" smtClean="0">
                <a:latin typeface="Times New Roman" pitchFamily="18" charset="0"/>
                <a:cs typeface="Times New Roman" pitchFamily="18" charset="0"/>
              </a:rPr>
              <a:t>, помимо прочего (см. ФГОС ДО), </a:t>
            </a:r>
            <a:r>
              <a:rPr lang="ru-RU" sz="1400" dirty="0" smtClean="0">
                <a:solidFill>
                  <a:srgbClr val="FF0000"/>
                </a:solidFill>
                <a:latin typeface="Times New Roman" pitchFamily="18" charset="0"/>
                <a:cs typeface="Times New Roman" pitchFamily="18" charset="0"/>
              </a:rPr>
              <a:t>должна быть представлена ссылка на ФОП ДО </a:t>
            </a:r>
            <a:endParaRPr lang="ru-RU" sz="1400" dirty="0" smtClean="0">
              <a:solidFill>
                <a:srgbClr val="FF0000"/>
              </a:solidFill>
              <a:latin typeface="Times New Roman" pitchFamily="18" charset="0"/>
              <a:cs typeface="Times New Roman" pitchFamily="18" charset="0"/>
            </a:endParaRPr>
          </a:p>
          <a:p>
            <a:endParaRPr lang="ru-RU" sz="1400" dirty="0" smtClean="0">
              <a:solidFill>
                <a:srgbClr val="FF0000"/>
              </a:solidFill>
              <a:latin typeface="Times New Roman" pitchFamily="18" charset="0"/>
              <a:cs typeface="Times New Roman" pitchFamily="18" charset="0"/>
            </a:endParaRPr>
          </a:p>
          <a:p>
            <a:r>
              <a:rPr lang="ru-RU" sz="1400" dirty="0" smtClean="0">
                <a:latin typeface="Times New Roman" pitchFamily="18" charset="0"/>
                <a:cs typeface="Times New Roman" pitchFamily="18" charset="0"/>
              </a:rPr>
              <a:t>П. 3.2.9</a:t>
            </a:r>
            <a:r>
              <a:rPr lang="ru-RU" sz="1400" dirty="0" smtClean="0">
                <a:solidFill>
                  <a:srgbClr val="FF0000"/>
                </a:solidFill>
                <a:latin typeface="Times New Roman" pitchFamily="18" charset="0"/>
                <a:cs typeface="Times New Roman" pitchFamily="18" charset="0"/>
              </a:rPr>
              <a:t>: максимально </a:t>
            </a:r>
            <a:r>
              <a:rPr lang="ru-RU" sz="1400" dirty="0" smtClean="0">
                <a:solidFill>
                  <a:srgbClr val="FF0000"/>
                </a:solidFill>
                <a:latin typeface="Times New Roman" pitchFamily="18" charset="0"/>
                <a:cs typeface="Times New Roman" pitchFamily="18" charset="0"/>
              </a:rPr>
              <a:t>допустимый </a:t>
            </a:r>
            <a:r>
              <a:rPr lang="ru-RU" sz="1400" dirty="0" smtClean="0">
                <a:solidFill>
                  <a:srgbClr val="FF0000"/>
                </a:solidFill>
                <a:latin typeface="Times New Roman" pitchFamily="18" charset="0"/>
                <a:cs typeface="Times New Roman" pitchFamily="18" charset="0"/>
              </a:rPr>
              <a:t>объем образовательной нагрузки </a:t>
            </a:r>
            <a:r>
              <a:rPr lang="ru-RU" sz="1400" dirty="0" smtClean="0">
                <a:latin typeface="Times New Roman" pitchFamily="18" charset="0"/>
                <a:cs typeface="Times New Roman" pitchFamily="18" charset="0"/>
              </a:rPr>
              <a:t>приведен в соответствие с действующими </a:t>
            </a:r>
            <a:r>
              <a:rPr lang="ru-RU" sz="1400" dirty="0" err="1" smtClean="0">
                <a:latin typeface="Times New Roman" pitchFamily="18" charset="0"/>
                <a:cs typeface="Times New Roman" pitchFamily="18" charset="0"/>
              </a:rPr>
              <a:t>СанПиН</a:t>
            </a:r>
            <a:r>
              <a:rPr lang="ru-RU" sz="1400" dirty="0" smtClean="0">
                <a:latin typeface="Times New Roman" pitchFamily="18" charset="0"/>
                <a:cs typeface="Times New Roman" pitchFamily="18" charset="0"/>
              </a:rPr>
              <a:t> </a:t>
            </a:r>
            <a:endParaRPr lang="ru-RU" sz="1400" dirty="0" smtClean="0">
              <a:latin typeface="Times New Roman" pitchFamily="18" charset="0"/>
              <a:cs typeface="Times New Roman" pitchFamily="18" charset="0"/>
            </a:endParaRPr>
          </a:p>
          <a:p>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П. 4.6: </a:t>
            </a:r>
            <a:r>
              <a:rPr lang="ru-RU" sz="1400" dirty="0" smtClean="0">
                <a:solidFill>
                  <a:srgbClr val="FF0000"/>
                </a:solidFill>
                <a:latin typeface="Times New Roman" pitchFamily="18" charset="0"/>
                <a:cs typeface="Times New Roman" pitchFamily="18" charset="0"/>
              </a:rPr>
              <a:t>включены целевые ориентиры образования в младенческом возрасте</a:t>
            </a:r>
            <a:r>
              <a:rPr lang="ru-RU" sz="1400" dirty="0" smtClean="0">
                <a:latin typeface="Times New Roman" pitchFamily="18" charset="0"/>
                <a:cs typeface="Times New Roman" pitchFamily="18" charset="0"/>
              </a:rPr>
              <a:t>, а также расширены целевые ориентиры в раннем возрасте и на этапе завершения дошкольного образования</a:t>
            </a:r>
            <a:endParaRPr lang="ru-RU" sz="14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p:cNvSpPr>
            <a:spLocks noGrp="1"/>
          </p:cNvSpPr>
          <p:nvPr>
            <p:ph type="body" idx="1"/>
          </p:nvPr>
        </p:nvSpPr>
        <p:spPr>
          <a:xfrm>
            <a:off x="571472" y="1714488"/>
            <a:ext cx="7772400" cy="1500187"/>
          </a:xfrm>
        </p:spPr>
        <p:txBody>
          <a:bodyPr/>
          <a:lstStyle/>
          <a:p>
            <a:pPr algn="ctr"/>
            <a:r>
              <a:rPr lang="ru-RU" sz="3200" b="1" dirty="0" smtClean="0">
                <a:solidFill>
                  <a:srgbClr val="FF0000"/>
                </a:solidFill>
                <a:latin typeface="Times New Roman" pitchFamily="18" charset="0"/>
                <a:cs typeface="Times New Roman" pitchFamily="18" charset="0"/>
              </a:rPr>
              <a:t>ФОП ДО соответствует ФГОС ДО</a:t>
            </a:r>
          </a:p>
          <a:p>
            <a:pPr algn="ct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a:bodyPr>
          <a:lstStyle/>
          <a:p>
            <a:r>
              <a:rPr lang="ru-RU" sz="1400" i="1" dirty="0" smtClean="0">
                <a:latin typeface="Times New Roman" pitchFamily="18" charset="0"/>
                <a:cs typeface="Times New Roman" pitchFamily="18" charset="0"/>
              </a:rPr>
              <a:t>Приказ Министерства просвещения Российской Федерации от 25.11.2022 № 1028 «Об утверждении федеральной образовательной программы дошкольного образования» (зарегистрирован 28.12.2022 № 71847):</a:t>
            </a:r>
            <a:endParaRPr lang="ru-RU" sz="1400" i="1" dirty="0">
              <a:latin typeface="Times New Roman" pitchFamily="18" charset="0"/>
              <a:cs typeface="Times New Roman" pitchFamily="18" charset="0"/>
            </a:endParaRPr>
          </a:p>
        </p:txBody>
      </p:sp>
      <p:sp>
        <p:nvSpPr>
          <p:cNvPr id="5" name="Содержимое 4"/>
          <p:cNvSpPr>
            <a:spLocks noGrp="1"/>
          </p:cNvSpPr>
          <p:nvPr>
            <p:ph idx="1"/>
          </p:nvPr>
        </p:nvSpPr>
        <p:spPr/>
        <p:txBody>
          <a:bodyPr>
            <a:normAutofit/>
          </a:bodyPr>
          <a:lstStyle/>
          <a:p>
            <a:pPr>
              <a:buNone/>
            </a:pPr>
            <a:r>
              <a:rPr lang="ru-RU" sz="1400" dirty="0" smtClean="0">
                <a:latin typeface="Times New Roman" pitchFamily="18" charset="0"/>
                <a:cs typeface="Times New Roman" pitchFamily="18" charset="0"/>
              </a:rPr>
              <a:t>«Федеральная программа позволяет реализовать несколько основополагающих функций дошкольного уровня образования:</a:t>
            </a:r>
          </a:p>
          <a:p>
            <a:pPr>
              <a:buNone/>
            </a:pPr>
            <a:r>
              <a:rPr lang="ru-RU" sz="1400" dirty="0" smtClean="0">
                <a:latin typeface="Times New Roman" pitchFamily="18" charset="0"/>
                <a:cs typeface="Times New Roman" pitchFamily="18" charset="0"/>
              </a:rPr>
              <a:t>1.</a:t>
            </a:r>
            <a:r>
              <a:rPr lang="ru-RU" sz="1400" dirty="0" smtClean="0">
                <a:solidFill>
                  <a:srgbClr val="FF0000"/>
                </a:solidFill>
                <a:latin typeface="Times New Roman" pitchFamily="18" charset="0"/>
                <a:cs typeface="Times New Roman" pitchFamily="18" charset="0"/>
              </a:rPr>
              <a:t> Обучение и воспитание ребенка дошкольного возраста как Гражданина Российской Федерации</a:t>
            </a:r>
            <a:r>
              <a:rPr lang="ru-RU" sz="1400" dirty="0" smtClean="0">
                <a:latin typeface="Times New Roman" pitchFamily="18" charset="0"/>
                <a:cs typeface="Times New Roman" pitchFamily="18" charset="0"/>
              </a:rPr>
              <a:t>, формирование основ его гражданской и культурной идентичности на соответствующем его возрасту содержании доступными средствами.</a:t>
            </a:r>
          </a:p>
          <a:p>
            <a:pPr>
              <a:buNone/>
            </a:pPr>
            <a:r>
              <a:rPr lang="ru-RU" sz="1400" dirty="0" smtClean="0">
                <a:latin typeface="Times New Roman" pitchFamily="18" charset="0"/>
                <a:cs typeface="Times New Roman" pitchFamily="18" charset="0"/>
              </a:rPr>
              <a:t>2. </a:t>
            </a:r>
            <a:r>
              <a:rPr lang="ru-RU" sz="1400" dirty="0" smtClean="0">
                <a:solidFill>
                  <a:srgbClr val="FF0000"/>
                </a:solidFill>
                <a:latin typeface="Times New Roman" pitchFamily="18" charset="0"/>
                <a:cs typeface="Times New Roman" pitchFamily="18" charset="0"/>
              </a:rPr>
              <a:t>Создание единого ядра </a:t>
            </a:r>
            <a:r>
              <a:rPr lang="ru-RU" sz="1400" dirty="0" smtClean="0">
                <a:latin typeface="Times New Roman" pitchFamily="18" charset="0"/>
                <a:cs typeface="Times New Roman" pitchFamily="18" charset="0"/>
              </a:rPr>
              <a:t>содержания дошкольного образования (далее – ДО), ориентированного на приобщение детей к традиционным нравственным и </a:t>
            </a:r>
            <a:r>
              <a:rPr lang="ru-RU" sz="1400" dirty="0" err="1" smtClean="0">
                <a:latin typeface="Times New Roman" pitchFamily="18" charset="0"/>
                <a:cs typeface="Times New Roman" pitchFamily="18" charset="0"/>
              </a:rPr>
              <a:t>социокультурным</a:t>
            </a:r>
            <a:r>
              <a:rPr lang="ru-RU" sz="1400" dirty="0" smtClean="0">
                <a:latin typeface="Times New Roman" pitchFamily="18" charset="0"/>
                <a:cs typeface="Times New Roman" pitchFamily="18" charset="0"/>
              </a:rPr>
              <a:t> ценностям российского народа, воспитание подрастающего поколения как знающего и уважающего историю и культуру своей семьи, большой и малой Родины.</a:t>
            </a:r>
          </a:p>
          <a:p>
            <a:pPr>
              <a:buNone/>
            </a:pPr>
            <a:r>
              <a:rPr lang="ru-RU" sz="1500" dirty="0" smtClean="0">
                <a:latin typeface="Times New Roman" pitchFamily="18" charset="0"/>
                <a:cs typeface="Times New Roman" pitchFamily="18" charset="0"/>
              </a:rPr>
              <a:t>3.</a:t>
            </a:r>
            <a:r>
              <a:rPr lang="ru-RU" sz="1500" dirty="0" smtClean="0">
                <a:solidFill>
                  <a:srgbClr val="FF0000"/>
                </a:solidFill>
                <a:latin typeface="Times New Roman" pitchFamily="18" charset="0"/>
                <a:cs typeface="Times New Roman" pitchFamily="18" charset="0"/>
              </a:rPr>
              <a:t> Создание единого федерального образовательного пространства воспитания </a:t>
            </a:r>
            <a:r>
              <a:rPr lang="ru-RU" sz="1500" dirty="0" smtClean="0">
                <a:latin typeface="Times New Roman" pitchFamily="18" charset="0"/>
                <a:cs typeface="Times New Roman" pitchFamily="18" charset="0"/>
              </a:rPr>
              <a:t>и обучения детей от рождения до поступления в начальную школу, обеспечивающего ребенку и его родителям (законным представителям) равные, качественные условия ДО, вне зависимости от места проживания»</a:t>
            </a:r>
          </a:p>
          <a:p>
            <a:pPr>
              <a:buNone/>
            </a:pPr>
            <a:r>
              <a:rPr lang="ru-RU" sz="1600" dirty="0" smtClean="0">
                <a:latin typeface="Times New Roman" pitchFamily="18" charset="0"/>
                <a:cs typeface="Times New Roman" pitchFamily="18" charset="0"/>
              </a:rPr>
              <a:t>«Федеральная программа определяет единые для Российской Федерации базовые объем и содержание ДО, осваиваемые обучающимися в организациях, осуществляющих образовательную деятельность (далее – ДОО), и планируемые результаты освоения образовательной программы» Содержание и планируемые образовательные результаты, заявленные в ФОП ДО, ОБЯЗАТЕЛЬНЫ для достижения в каждой ДОО</a:t>
            </a:r>
            <a:endParaRPr lang="ru-RU" sz="15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642918"/>
          </a:xfrm>
        </p:spPr>
        <p:txBody>
          <a:bodyPr>
            <a:normAutofit/>
          </a:bodyPr>
          <a:lstStyle/>
          <a:p>
            <a:r>
              <a:rPr lang="ru-RU" sz="1600" b="1" dirty="0" smtClean="0">
                <a:latin typeface="Times New Roman" pitchFamily="18" charset="0"/>
                <a:cs typeface="Times New Roman" pitchFamily="18" charset="0"/>
              </a:rPr>
              <a:t>Особенности структуры ФОП ДО</a:t>
            </a:r>
            <a:endParaRPr lang="ru-RU" sz="1600" b="1" dirty="0">
              <a:latin typeface="Times New Roman" pitchFamily="18" charset="0"/>
              <a:cs typeface="Times New Roman" pitchFamily="18" charset="0"/>
            </a:endParaRPr>
          </a:p>
        </p:txBody>
      </p:sp>
      <p:sp>
        <p:nvSpPr>
          <p:cNvPr id="3" name="Содержимое 2"/>
          <p:cNvSpPr>
            <a:spLocks noGrp="1"/>
          </p:cNvSpPr>
          <p:nvPr>
            <p:ph idx="1"/>
          </p:nvPr>
        </p:nvSpPr>
        <p:spPr>
          <a:xfrm>
            <a:off x="428596" y="500042"/>
            <a:ext cx="8229600" cy="6000792"/>
          </a:xfrm>
        </p:spPr>
        <p:txBody>
          <a:bodyPr>
            <a:normAutofit/>
          </a:bodyPr>
          <a:lstStyle/>
          <a:p>
            <a:pPr>
              <a:buNone/>
            </a:pPr>
            <a:r>
              <a:rPr lang="ru-RU" sz="1400" dirty="0" smtClean="0"/>
              <a:t>- </a:t>
            </a:r>
            <a:r>
              <a:rPr lang="ru-RU" sz="1600" dirty="0" smtClean="0"/>
              <a:t>Структура ООП ДО: целевой, содержательный, организационный разделы </a:t>
            </a:r>
          </a:p>
          <a:p>
            <a:pPr>
              <a:buNone/>
            </a:pPr>
            <a:r>
              <a:rPr lang="ru-RU" sz="1600" b="1" dirty="0" smtClean="0"/>
              <a:t>В целевом разделе:</a:t>
            </a:r>
          </a:p>
          <a:p>
            <a:pPr>
              <a:buNone/>
            </a:pPr>
            <a:r>
              <a:rPr lang="ru-RU" sz="1600" dirty="0" smtClean="0"/>
              <a:t> • Пояснительная записка: цель, задачи, принципы, подходы к формированию Программы </a:t>
            </a:r>
          </a:p>
          <a:p>
            <a:pPr>
              <a:buNone/>
            </a:pPr>
            <a:r>
              <a:rPr lang="ru-RU" sz="1600" dirty="0" smtClean="0"/>
              <a:t>• Планируемые результаты реализации Программы </a:t>
            </a:r>
          </a:p>
          <a:p>
            <a:pPr>
              <a:buNone/>
            </a:pPr>
            <a:r>
              <a:rPr lang="ru-RU" sz="1600" dirty="0" smtClean="0"/>
              <a:t>• Педагогическая диагностика достижения планируемых результатов</a:t>
            </a:r>
          </a:p>
          <a:p>
            <a:pPr>
              <a:buNone/>
            </a:pPr>
            <a:r>
              <a:rPr lang="ru-RU" sz="1600" b="1" dirty="0" smtClean="0"/>
              <a:t>В содержательном разделе: </a:t>
            </a:r>
          </a:p>
          <a:p>
            <a:pPr>
              <a:buFontTx/>
              <a:buChar char="-"/>
            </a:pPr>
            <a:r>
              <a:rPr lang="ru-RU" sz="1600" dirty="0" smtClean="0"/>
              <a:t>• Задачи и содержания образования (обучения и воспитания) по образовательным областям: </a:t>
            </a:r>
          </a:p>
          <a:p>
            <a:pPr>
              <a:buFont typeface="Wingdings" pitchFamily="2" charset="2"/>
              <a:buChar char="Ø"/>
            </a:pPr>
            <a:r>
              <a:rPr lang="ru-RU" sz="1600" dirty="0" smtClean="0"/>
              <a:t> социально-коммуникативное развитие </a:t>
            </a:r>
          </a:p>
          <a:p>
            <a:pPr>
              <a:buFont typeface="Wingdings" pitchFamily="2" charset="2"/>
              <a:buChar char="Ø"/>
            </a:pPr>
            <a:r>
              <a:rPr lang="ru-RU" sz="1600" dirty="0" smtClean="0"/>
              <a:t>познавательное развитие</a:t>
            </a:r>
          </a:p>
          <a:p>
            <a:pPr>
              <a:buFont typeface="Wingdings" pitchFamily="2" charset="2"/>
              <a:buChar char="Ø"/>
            </a:pPr>
            <a:r>
              <a:rPr lang="ru-RU" sz="1600" dirty="0" smtClean="0"/>
              <a:t> речевое развитие</a:t>
            </a:r>
          </a:p>
          <a:p>
            <a:pPr>
              <a:buFont typeface="Wingdings" pitchFamily="2" charset="2"/>
              <a:buChar char="Ø"/>
            </a:pPr>
            <a:r>
              <a:rPr lang="ru-RU" sz="1600" dirty="0" smtClean="0"/>
              <a:t> художественно-эстетическое развитие </a:t>
            </a:r>
          </a:p>
          <a:p>
            <a:pPr>
              <a:buFont typeface="Wingdings" pitchFamily="2" charset="2"/>
              <a:buChar char="Ø"/>
            </a:pPr>
            <a:r>
              <a:rPr lang="ru-RU" sz="1600" dirty="0" smtClean="0"/>
              <a:t>физическое развитие </a:t>
            </a:r>
            <a:endParaRPr lang="ru-RU" sz="1600" dirty="0"/>
          </a:p>
          <a:p>
            <a:pPr>
              <a:buNone/>
            </a:pPr>
            <a:r>
              <a:rPr lang="ru-RU" sz="1600" dirty="0" smtClean="0"/>
              <a:t>• Вариативные формы, способы, методы и средства реализации Программы </a:t>
            </a:r>
          </a:p>
          <a:p>
            <a:pPr>
              <a:buNone/>
            </a:pPr>
            <a:r>
              <a:rPr lang="ru-RU" sz="1600" dirty="0" smtClean="0"/>
              <a:t>• Особенности образовательной деятельности разных видов и культурных практик </a:t>
            </a:r>
          </a:p>
          <a:p>
            <a:pPr>
              <a:buNone/>
            </a:pPr>
            <a:r>
              <a:rPr lang="ru-RU" sz="1600" dirty="0" smtClean="0"/>
              <a:t>• Способы и направления поддержки детской инициативы</a:t>
            </a:r>
          </a:p>
          <a:p>
            <a:pPr>
              <a:buNone/>
            </a:pPr>
            <a:r>
              <a:rPr lang="ru-RU" sz="1600" dirty="0" smtClean="0"/>
              <a:t> • Особенности взаимодействия педагогического коллектива с семьями обучающихся </a:t>
            </a:r>
          </a:p>
          <a:p>
            <a:pPr>
              <a:buNone/>
            </a:pPr>
            <a:r>
              <a:rPr lang="ru-RU" sz="1600" dirty="0" smtClean="0"/>
              <a:t>• Направления и задачи коррекционно-развивающей работы. Содержание коррекционно-развивающей работы на уровне ДОО</a:t>
            </a:r>
          </a:p>
          <a:p>
            <a:pPr>
              <a:buNone/>
            </a:pPr>
            <a:r>
              <a:rPr lang="ru-RU" sz="1600" dirty="0" smtClean="0"/>
              <a:t> • Федеральная рабочая программа воспитания</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142852"/>
            <a:ext cx="8229600" cy="6572296"/>
          </a:xfrm>
        </p:spPr>
        <p:txBody>
          <a:bodyPr>
            <a:normAutofit/>
          </a:bodyPr>
          <a:lstStyle/>
          <a:p>
            <a:pPr algn="ctr">
              <a:buNone/>
            </a:pPr>
            <a:r>
              <a:rPr lang="ru-RU" sz="1600" b="1" dirty="0" smtClean="0">
                <a:latin typeface="Times New Roman" pitchFamily="18" charset="0"/>
                <a:cs typeface="Times New Roman" pitchFamily="18" charset="0"/>
              </a:rPr>
              <a:t> В организационном разделе: </a:t>
            </a:r>
          </a:p>
          <a:p>
            <a:pPr>
              <a:buNone/>
            </a:pPr>
            <a:r>
              <a:rPr lang="ru-RU" sz="1400" dirty="0" smtClean="0">
                <a:latin typeface="Times New Roman" pitchFamily="18" charset="0"/>
                <a:cs typeface="Times New Roman" pitchFamily="18" charset="0"/>
              </a:rPr>
              <a:t>Психолого-педагогические условия реализации Программы </a:t>
            </a:r>
            <a:endParaRPr lang="ru-RU" sz="1400" dirty="0" smtClean="0">
              <a:latin typeface="Times New Roman" pitchFamily="18" charset="0"/>
              <a:cs typeface="Times New Roman" pitchFamily="18" charset="0"/>
            </a:endParaRPr>
          </a:p>
          <a:p>
            <a:pPr>
              <a:buNone/>
            </a:pPr>
            <a:endParaRPr lang="ru-RU" sz="1400" dirty="0" smtClean="0">
              <a:latin typeface="Times New Roman" pitchFamily="18" charset="0"/>
              <a:cs typeface="Times New Roman" pitchFamily="18" charset="0"/>
            </a:endParaRPr>
          </a:p>
          <a:p>
            <a:pPr>
              <a:buNone/>
            </a:pPr>
            <a:r>
              <a:rPr lang="ru-RU" sz="1400" dirty="0" smtClean="0">
                <a:latin typeface="Times New Roman" pitchFamily="18" charset="0"/>
                <a:cs typeface="Times New Roman" pitchFamily="18" charset="0"/>
              </a:rPr>
              <a:t>• Особенности организации развивающей предметно-пространственной среды </a:t>
            </a:r>
            <a:endParaRPr lang="ru-RU" sz="1400" dirty="0" smtClean="0">
              <a:latin typeface="Times New Roman" pitchFamily="18" charset="0"/>
              <a:cs typeface="Times New Roman" pitchFamily="18" charset="0"/>
            </a:endParaRPr>
          </a:p>
          <a:p>
            <a:pPr>
              <a:buNone/>
            </a:pPr>
            <a:endParaRPr lang="ru-RU" sz="1400" dirty="0" smtClean="0">
              <a:latin typeface="Times New Roman" pitchFamily="18" charset="0"/>
              <a:cs typeface="Times New Roman" pitchFamily="18" charset="0"/>
            </a:endParaRPr>
          </a:p>
          <a:p>
            <a:pPr>
              <a:buNone/>
            </a:pPr>
            <a:r>
              <a:rPr lang="ru-RU" sz="1400" dirty="0" smtClean="0">
                <a:latin typeface="Times New Roman" pitchFamily="18" charset="0"/>
                <a:cs typeface="Times New Roman" pitchFamily="18" charset="0"/>
              </a:rPr>
              <a:t>• Материально-техническое обеспечение Программы, обеспеченность методическими материалами и средствами обучения и воспитания </a:t>
            </a:r>
            <a:endParaRPr lang="ru-RU" sz="1400" dirty="0" smtClean="0">
              <a:latin typeface="Times New Roman" pitchFamily="18" charset="0"/>
              <a:cs typeface="Times New Roman" pitchFamily="18" charset="0"/>
            </a:endParaRPr>
          </a:p>
          <a:p>
            <a:pPr>
              <a:buNone/>
            </a:pPr>
            <a:endParaRPr lang="ru-RU" sz="1400" dirty="0" smtClean="0">
              <a:latin typeface="Times New Roman" pitchFamily="18" charset="0"/>
              <a:cs typeface="Times New Roman" pitchFamily="18" charset="0"/>
            </a:endParaRPr>
          </a:p>
          <a:p>
            <a:pPr>
              <a:buNone/>
            </a:pPr>
            <a:r>
              <a:rPr lang="ru-RU" sz="1400" dirty="0" smtClean="0">
                <a:latin typeface="Times New Roman" pitchFamily="18" charset="0"/>
                <a:cs typeface="Times New Roman" pitchFamily="18" charset="0"/>
              </a:rPr>
              <a:t>• Примерный перечень литературных, музыкальных, художественных, анимационных произведений для реализации Программы </a:t>
            </a:r>
            <a:endParaRPr lang="ru-RU" sz="1400" dirty="0" smtClean="0">
              <a:latin typeface="Times New Roman" pitchFamily="18" charset="0"/>
              <a:cs typeface="Times New Roman" pitchFamily="18" charset="0"/>
            </a:endParaRPr>
          </a:p>
          <a:p>
            <a:pPr>
              <a:buNone/>
            </a:pPr>
            <a:endParaRPr lang="ru-RU" sz="1400" dirty="0" smtClean="0">
              <a:latin typeface="Times New Roman" pitchFamily="18" charset="0"/>
              <a:cs typeface="Times New Roman" pitchFamily="18" charset="0"/>
            </a:endParaRPr>
          </a:p>
          <a:p>
            <a:pPr>
              <a:buNone/>
            </a:pPr>
            <a:r>
              <a:rPr lang="ru-RU" sz="1400" dirty="0" smtClean="0">
                <a:latin typeface="Times New Roman" pitchFamily="18" charset="0"/>
                <a:cs typeface="Times New Roman" pitchFamily="18" charset="0"/>
              </a:rPr>
              <a:t>• Кадровые условия реализации Программы </a:t>
            </a:r>
            <a:endParaRPr lang="ru-RU" sz="1400" dirty="0" smtClean="0">
              <a:latin typeface="Times New Roman" pitchFamily="18" charset="0"/>
              <a:cs typeface="Times New Roman" pitchFamily="18" charset="0"/>
            </a:endParaRPr>
          </a:p>
          <a:p>
            <a:pPr>
              <a:buNone/>
            </a:pPr>
            <a:endParaRPr lang="ru-RU" sz="1400" dirty="0" smtClean="0">
              <a:latin typeface="Times New Roman" pitchFamily="18" charset="0"/>
              <a:cs typeface="Times New Roman" pitchFamily="18" charset="0"/>
            </a:endParaRPr>
          </a:p>
          <a:p>
            <a:pPr>
              <a:buNone/>
            </a:pPr>
            <a:r>
              <a:rPr lang="ru-RU" sz="1400" dirty="0" smtClean="0">
                <a:latin typeface="Times New Roman" pitchFamily="18" charset="0"/>
                <a:cs typeface="Times New Roman" pitchFamily="18" charset="0"/>
              </a:rPr>
              <a:t>• Примерный режим и распорядок дня в дошкольных группах </a:t>
            </a:r>
            <a:endParaRPr lang="ru-RU" sz="1400" dirty="0" smtClean="0">
              <a:latin typeface="Times New Roman" pitchFamily="18" charset="0"/>
              <a:cs typeface="Times New Roman" pitchFamily="18" charset="0"/>
            </a:endParaRPr>
          </a:p>
          <a:p>
            <a:pPr>
              <a:buNone/>
            </a:pPr>
            <a:endParaRPr lang="ru-RU" sz="1400" dirty="0" smtClean="0">
              <a:latin typeface="Times New Roman" pitchFamily="18" charset="0"/>
              <a:cs typeface="Times New Roman" pitchFamily="18" charset="0"/>
            </a:endParaRPr>
          </a:p>
          <a:p>
            <a:pPr>
              <a:buNone/>
            </a:pPr>
            <a:r>
              <a:rPr lang="ru-RU" sz="1400" dirty="0" smtClean="0">
                <a:latin typeface="Times New Roman" pitchFamily="18" charset="0"/>
                <a:cs typeface="Times New Roman" pitchFamily="18" charset="0"/>
              </a:rPr>
              <a:t>• Федеральный календарный план воспитательной работы</a:t>
            </a:r>
            <a:endParaRPr lang="ru-RU" sz="14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8229600" cy="654032"/>
          </a:xfrm>
        </p:spPr>
        <p:txBody>
          <a:bodyPr>
            <a:normAutofit/>
          </a:bodyPr>
          <a:lstStyle/>
          <a:p>
            <a:r>
              <a:rPr lang="ru-RU" sz="1600" b="1" dirty="0" smtClean="0">
                <a:latin typeface="Times New Roman" pitchFamily="18" charset="0"/>
                <a:cs typeface="Times New Roman" pitchFamily="18" charset="0"/>
              </a:rPr>
              <a:t>Особенности содержания ФОП ДО</a:t>
            </a:r>
            <a:endParaRPr lang="ru-RU" sz="1600" b="1" dirty="0">
              <a:latin typeface="Times New Roman" pitchFamily="18" charset="0"/>
              <a:cs typeface="Times New Roman" pitchFamily="18" charset="0"/>
            </a:endParaRPr>
          </a:p>
        </p:txBody>
      </p:sp>
      <p:sp>
        <p:nvSpPr>
          <p:cNvPr id="3" name="Содержимое 2"/>
          <p:cNvSpPr>
            <a:spLocks noGrp="1"/>
          </p:cNvSpPr>
          <p:nvPr>
            <p:ph idx="1"/>
          </p:nvPr>
        </p:nvSpPr>
        <p:spPr>
          <a:xfrm>
            <a:off x="500034" y="571480"/>
            <a:ext cx="8186766" cy="5554683"/>
          </a:xfrm>
        </p:spPr>
        <p:txBody>
          <a:bodyPr>
            <a:normAutofit/>
          </a:bodyPr>
          <a:lstStyle/>
          <a:p>
            <a:pPr algn="ctr">
              <a:buNone/>
            </a:pPr>
            <a:r>
              <a:rPr lang="ru-RU" sz="1400" b="1" dirty="0" smtClean="0">
                <a:latin typeface="Times New Roman" pitchFamily="18" charset="0"/>
                <a:cs typeface="Times New Roman" pitchFamily="18" charset="0"/>
              </a:rPr>
              <a:t>Общие положения</a:t>
            </a:r>
          </a:p>
          <a:p>
            <a:pPr>
              <a:buNone/>
            </a:pPr>
            <a:r>
              <a:rPr lang="ru-RU" sz="140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I. </a:t>
            </a:r>
            <a:r>
              <a:rPr lang="ru-RU" sz="1400" dirty="0" smtClean="0">
                <a:latin typeface="Times New Roman" pitchFamily="18" charset="0"/>
                <a:cs typeface="Times New Roman" pitchFamily="18" charset="0"/>
              </a:rPr>
              <a:t> Опора Программы на принципы дошкольного образования, зафиксированные во ФГОС ДО</a:t>
            </a:r>
          </a:p>
          <a:p>
            <a:pPr>
              <a:buNone/>
            </a:pPr>
            <a:r>
              <a:rPr lang="ru-RU" sz="1400" dirty="0" smtClean="0">
                <a:latin typeface="Times New Roman" pitchFamily="18" charset="0"/>
                <a:cs typeface="Times New Roman" pitchFamily="18" charset="0"/>
              </a:rPr>
              <a:t> - </a:t>
            </a:r>
            <a:r>
              <a:rPr lang="ru-RU" sz="1400" dirty="0" smtClean="0">
                <a:solidFill>
                  <a:srgbClr val="FF0000"/>
                </a:solidFill>
                <a:latin typeface="Times New Roman" pitchFamily="18" charset="0"/>
                <a:cs typeface="Times New Roman" pitchFamily="18" charset="0"/>
              </a:rPr>
              <a:t> Обязательная </a:t>
            </a:r>
            <a:r>
              <a:rPr lang="ru-RU" sz="1400" dirty="0" smtClean="0">
                <a:solidFill>
                  <a:srgbClr val="FF0000"/>
                </a:solidFill>
                <a:latin typeface="Times New Roman" pitchFamily="18" charset="0"/>
                <a:cs typeface="Times New Roman" pitchFamily="18" charset="0"/>
              </a:rPr>
              <a:t>часть (не менее 60%, должна соответствовать ФОП ДО) и часть, формируемая участниками образовательных отношений (не более 40%) </a:t>
            </a:r>
          </a:p>
          <a:p>
            <a:pPr>
              <a:buNone/>
            </a:pPr>
            <a:r>
              <a:rPr lang="ru-RU" sz="1400" dirty="0" smtClean="0">
                <a:latin typeface="Times New Roman" pitchFamily="18" charset="0"/>
                <a:cs typeface="Times New Roman" pitchFamily="18" charset="0"/>
              </a:rPr>
              <a:t> - </a:t>
            </a:r>
            <a:r>
              <a:rPr lang="ru-RU" sz="1400" dirty="0" smtClean="0">
                <a:solidFill>
                  <a:srgbClr val="FF0000"/>
                </a:solidFill>
                <a:latin typeface="Times New Roman" pitchFamily="18" charset="0"/>
                <a:cs typeface="Times New Roman" pitchFamily="18" charset="0"/>
              </a:rPr>
              <a:t> </a:t>
            </a:r>
            <a:r>
              <a:rPr lang="ru-RU" sz="1400" dirty="0" smtClean="0">
                <a:solidFill>
                  <a:srgbClr val="FF0000"/>
                </a:solidFill>
                <a:latin typeface="Times New Roman" pitchFamily="18" charset="0"/>
                <a:cs typeface="Times New Roman" pitchFamily="18" charset="0"/>
              </a:rPr>
              <a:t>ФОП включает в себя учебно-методическую документацию</a:t>
            </a:r>
            <a:r>
              <a:rPr lang="ru-RU" sz="1400" dirty="0" smtClean="0">
                <a:latin typeface="Times New Roman" pitchFamily="18" charset="0"/>
                <a:cs typeface="Times New Roman" pitchFamily="18" charset="0"/>
              </a:rPr>
              <a:t>, в состав которой входят федеральная рабочая программа воспитания</a:t>
            </a:r>
            <a:r>
              <a:rPr lang="ru-RU" sz="1400" dirty="0" smtClean="0">
                <a:solidFill>
                  <a:srgbClr val="FF0000"/>
                </a:solidFill>
                <a:latin typeface="Times New Roman" pitchFamily="18" charset="0"/>
                <a:cs typeface="Times New Roman" pitchFamily="18" charset="0"/>
              </a:rPr>
              <a:t>, примерный режим и распорядок дня</a:t>
            </a:r>
            <a:r>
              <a:rPr lang="ru-RU" sz="1400" dirty="0" smtClean="0">
                <a:latin typeface="Times New Roman" pitchFamily="18" charset="0"/>
                <a:cs typeface="Times New Roman" pitchFamily="18" charset="0"/>
              </a:rPr>
              <a:t> дошкольных групп, </a:t>
            </a:r>
            <a:r>
              <a:rPr lang="ru-RU" sz="1400" dirty="0" smtClean="0">
                <a:solidFill>
                  <a:srgbClr val="FF0000"/>
                </a:solidFill>
                <a:latin typeface="Times New Roman" pitchFamily="18" charset="0"/>
                <a:cs typeface="Times New Roman" pitchFamily="18" charset="0"/>
              </a:rPr>
              <a:t>федеральный календарный план воспитательной работы </a:t>
            </a:r>
            <a:r>
              <a:rPr lang="ru-RU" sz="1400" dirty="0" smtClean="0">
                <a:latin typeface="Times New Roman" pitchFamily="18" charset="0"/>
                <a:cs typeface="Times New Roman" pitchFamily="18" charset="0"/>
              </a:rPr>
              <a:t>и иные компоненты</a:t>
            </a:r>
          </a:p>
          <a:p>
            <a:pPr>
              <a:buNone/>
            </a:pPr>
            <a:r>
              <a:rPr lang="ru-RU" sz="1400" dirty="0" smtClean="0">
                <a:latin typeface="Times New Roman" pitchFamily="18" charset="0"/>
                <a:cs typeface="Times New Roman" pitchFamily="18" charset="0"/>
              </a:rPr>
              <a:t> - В целевом разделе: </a:t>
            </a:r>
            <a:r>
              <a:rPr lang="ru-RU" sz="1400" dirty="0" smtClean="0">
                <a:solidFill>
                  <a:srgbClr val="FF0000"/>
                </a:solidFill>
                <a:latin typeface="Times New Roman" pitchFamily="18" charset="0"/>
                <a:cs typeface="Times New Roman" pitchFamily="18" charset="0"/>
              </a:rPr>
              <a:t>+ </a:t>
            </a:r>
            <a:r>
              <a:rPr lang="ru-RU" sz="1400" dirty="0" err="1" smtClean="0">
                <a:solidFill>
                  <a:srgbClr val="FF0000"/>
                </a:solidFill>
                <a:latin typeface="Times New Roman" pitchFamily="18" charset="0"/>
                <a:cs typeface="Times New Roman" pitchFamily="18" charset="0"/>
              </a:rPr>
              <a:t>предствлены</a:t>
            </a:r>
            <a:r>
              <a:rPr lang="ru-RU" sz="1400" dirty="0" smtClean="0">
                <a:solidFill>
                  <a:srgbClr val="FF0000"/>
                </a:solidFill>
                <a:latin typeface="Times New Roman" pitchFamily="18" charset="0"/>
                <a:cs typeface="Times New Roman" pitchFamily="18" charset="0"/>
              </a:rPr>
              <a:t> планируемые результаты освоения ФОП в младенческом, раннем и дошкольном возрасте (к 4-м, 5-ти, 6-ти годам, на этапе завершения освоения ФОП ДО)</a:t>
            </a:r>
          </a:p>
          <a:p>
            <a:pPr>
              <a:buNone/>
            </a:pPr>
            <a:r>
              <a:rPr lang="ru-RU" sz="1400" dirty="0" smtClean="0">
                <a:latin typeface="Times New Roman" pitchFamily="18" charset="0"/>
                <a:cs typeface="Times New Roman" pitchFamily="18" charset="0"/>
              </a:rPr>
              <a:t> - В содержательном разделе: </a:t>
            </a:r>
            <a:r>
              <a:rPr lang="ru-RU" sz="1400" dirty="0" smtClean="0">
                <a:solidFill>
                  <a:srgbClr val="FF0000"/>
                </a:solidFill>
                <a:latin typeface="Times New Roman" pitchFamily="18" charset="0"/>
                <a:cs typeface="Times New Roman" pitchFamily="18" charset="0"/>
              </a:rPr>
              <a:t>+ федеральная рабочая программа воспитания, которая раскрывает задачи и направления воспитательной работы</a:t>
            </a:r>
          </a:p>
          <a:p>
            <a:pPr>
              <a:buNone/>
            </a:pPr>
            <a:r>
              <a:rPr lang="ru-RU" sz="1400" dirty="0" smtClean="0">
                <a:latin typeface="Times New Roman" pitchFamily="18" charset="0"/>
                <a:cs typeface="Times New Roman" pitchFamily="18" charset="0"/>
              </a:rPr>
              <a:t> - В организационном разделе</a:t>
            </a:r>
            <a:r>
              <a:rPr lang="ru-RU" sz="1400" dirty="0" smtClean="0">
                <a:solidFill>
                  <a:srgbClr val="FF0000"/>
                </a:solidFill>
                <a:latin typeface="Times New Roman" pitchFamily="18" charset="0"/>
                <a:cs typeface="Times New Roman" pitchFamily="18" charset="0"/>
              </a:rPr>
              <a:t>: + примерные перечни художественной литературы, музыкальных произведений, произведений изобразительного искусства для использования в образовательной работе в разных возрастных группах, примерный перечень рекомендуемых анимационных произведений, федеральный календарный план воспитательной работы </a:t>
            </a:r>
          </a:p>
          <a:p>
            <a:pPr>
              <a:buNone/>
            </a:pPr>
            <a:r>
              <a:rPr lang="ru-RU" sz="140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II.</a:t>
            </a:r>
            <a:r>
              <a:rPr lang="ru-RU" sz="1400" dirty="0" smtClean="0">
                <a:latin typeface="Times New Roman" pitchFamily="18" charset="0"/>
                <a:cs typeface="Times New Roman" pitchFamily="18" charset="0"/>
              </a:rPr>
              <a:t> ДОО имеет право выбора способов реализации образовательной деятельности в зависимости от конкретных условий, предпочтений педагогического коллектива и других участников образовательных отношений, а также с учетом индивидуальных особенностей обучающихся, специфики их потребностей и интересов, возрастных возможностей</a:t>
            </a:r>
            <a:endParaRPr lang="ru-RU" sz="1400" dirty="0">
              <a:solidFill>
                <a:srgbClr val="FF0000"/>
              </a:solidFill>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TotalTime>
  <Words>3495</Words>
  <Application>Microsoft Office PowerPoint</Application>
  <PresentationFormat>Экран (4:3)</PresentationFormat>
  <Paragraphs>353</Paragraphs>
  <Slides>24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Тема Office</vt:lpstr>
      <vt:lpstr>Тема: Федеральная образовательная программа дошкольного образования</vt:lpstr>
      <vt:lpstr>Нормативная база перехода на ФОП ДО на федеральном уровне: </vt:lpstr>
      <vt:lpstr>Приказ Министерства просвещения Российской Федерации от 08.11.2022 № 955 «О внесении изменений в некоторые приказы Министерства образования и науки Российской Федерации и Министерства просвещения Российской Федерации, касающиеся федеральных государственных образовательных стандартов общего образования и образования обучающихся с ограниченными возможностями здоровья и умственной отсталостью (интеллектуальными нарушениями)» (зарегистрирован 06.02.2023 № 72264):</vt:lpstr>
      <vt:lpstr>Слайд 4</vt:lpstr>
      <vt:lpstr>Слайд 5</vt:lpstr>
      <vt:lpstr>Приказ Министерства просвещения Российской Федерации от 25.11.2022 № 1028 «Об утверждении федеральной образовательной программы дошкольного образования» (зарегистрирован 28.12.2022 № 71847):</vt:lpstr>
      <vt:lpstr>Особенности структуры ФОП ДО</vt:lpstr>
      <vt:lpstr>Слайд 8</vt:lpstr>
      <vt:lpstr>Особенности содержания ФОП ДО</vt:lpstr>
      <vt:lpstr>Целевой раздел: </vt:lpstr>
      <vt:lpstr>Целевой раздел:</vt:lpstr>
      <vt:lpstr>Содержательный раздел:</vt:lpstr>
      <vt:lpstr>Содержательный раздел:</vt:lpstr>
      <vt:lpstr>Организационный раздел: </vt:lpstr>
      <vt:lpstr>Организационный раздел:</vt:lpstr>
      <vt:lpstr>ООП ДО разрабатывается и утверждается ДОО самостоятельно </vt:lpstr>
      <vt:lpstr>Федеральный закон от 29декабря 2012 г. № 273 ФЗ «Об образовании в Российской Федерации» Статья 28. Компетенции, права, обязанности и ответственность образовательной организации: П. 2. Образовательные организации при реализации образовательных программ свободны в определении содержания образования, выборе образовательных технологий, а также в выборе учебно-методического обеспечения, если иное не установлено настоящим Федеральным законом </vt:lpstr>
      <vt:lpstr>Слайд 18</vt:lpstr>
      <vt:lpstr>Слайд 19</vt:lpstr>
      <vt:lpstr>Порядок действий ДОО в переходный период: основные этапы, управленческие решения и методические шаги</vt:lpstr>
      <vt:lpstr>Вариант дорожной карты приведения ООП ДО в соответствие с ФОП ДО на переходный период (до 31.08.2023 г.) Цель: привести ООП ДО в соответствие с ФОП ДО Ожидаемый результат: ООП ДО приведена в соответствие с ФОП ДО</vt:lpstr>
      <vt:lpstr>Слайд 22</vt:lpstr>
      <vt:lpstr>Слайд 23</vt:lpstr>
      <vt:lpstr>Слайд 24</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Федеральная образовательная программа дошкольного образования</dc:title>
  <dc:creator>User</dc:creator>
  <cp:lastModifiedBy>User</cp:lastModifiedBy>
  <cp:revision>16</cp:revision>
  <dcterms:created xsi:type="dcterms:W3CDTF">2023-07-07T07:13:36Z</dcterms:created>
  <dcterms:modified xsi:type="dcterms:W3CDTF">2023-07-10T04:09:55Z</dcterms:modified>
</cp:coreProperties>
</file>